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5143500" type="screen16x9"/>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AD6CB"/>
          </a:solidFill>
        </a:fill>
      </a:tcStyle>
    </a:wholeTbl>
    <a:band2H>
      <a:tcTxStyle/>
      <a:tcStyle>
        <a:tcBdr/>
        <a:fill>
          <a:solidFill>
            <a:srgbClr val="FDEBE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1CCDB"/>
          </a:solidFill>
        </a:fill>
      </a:tcStyle>
    </a:wholeTbl>
    <a:band2H>
      <a:tcTxStyle/>
      <a:tcStyle>
        <a:tcBdr/>
        <a:fill>
          <a:solidFill>
            <a:srgbClr val="E9E7EE"/>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D4D4"/>
          </a:solidFill>
        </a:fill>
      </a:tcStyle>
    </a:wholeTbl>
    <a:band2H>
      <a:tcTxStyle/>
      <a:tcStyle>
        <a:tcBdr/>
        <a:fill>
          <a:solidFill>
            <a:srgbClr val="EAEAEA"/>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3"/>
  </p:normalViewPr>
  <p:slideViewPr>
    <p:cSldViewPr snapToGrid="0" snapToObjects="1">
      <p:cViewPr>
        <p:scale>
          <a:sx n="143" d="100"/>
          <a:sy n="143" d="100"/>
        </p:scale>
        <p:origin x="664" y="1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2" name="Shape 272"/>
          <p:cNvSpPr>
            <a:spLocks noGrp="1" noRot="1" noChangeAspect="1"/>
          </p:cNvSpPr>
          <p:nvPr>
            <p:ph type="sldImg"/>
          </p:nvPr>
        </p:nvSpPr>
        <p:spPr>
          <a:xfrm>
            <a:off x="1143000" y="685800"/>
            <a:ext cx="4572000" cy="3429000"/>
          </a:xfrm>
          <a:prstGeom prst="rect">
            <a:avLst/>
          </a:prstGeom>
        </p:spPr>
        <p:txBody>
          <a:bodyPr/>
          <a:lstStyle/>
          <a:p>
            <a:endParaRPr/>
          </a:p>
        </p:txBody>
      </p:sp>
      <p:sp>
        <p:nvSpPr>
          <p:cNvPr id="273" name="Shape 27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214" name="Slide Number"/>
          <p:cNvSpPr txBox="1">
            <a:spLocks noGrp="1"/>
          </p:cNvSpPr>
          <p:nvPr>
            <p:ph type="sldNum" sz="quarter" idx="2"/>
          </p:nvPr>
        </p:nvSpPr>
        <p:spPr>
          <a:xfrm>
            <a:off x="6294578" y="4632643"/>
            <a:ext cx="258623" cy="269239"/>
          </a:xfrm>
          <a:prstGeom prst="rect">
            <a:avLst/>
          </a:prstGeom>
        </p:spPr>
        <p:txBody>
          <a:bodyPr lIns="45718" tIns="45718" rIns="45718" bIns="45718"/>
          <a:lstStyle>
            <a:lvl1pPr defTabSz="457200">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Slide Number"/>
          <p:cNvSpPr txBox="1">
            <a:spLocks noGrp="1"/>
          </p:cNvSpPr>
          <p:nvPr>
            <p:ph type="sldNum" sz="quarter" idx="2"/>
          </p:nvPr>
        </p:nvSpPr>
        <p:spPr>
          <a:xfrm>
            <a:off x="8306936" y="4808265"/>
            <a:ext cx="208416" cy="191839"/>
          </a:xfrm>
          <a:prstGeom prst="rect">
            <a:avLst/>
          </a:prstGeom>
          <a:ln w="12700">
            <a:miter lim="400000"/>
          </a:ln>
        </p:spPr>
        <p:txBody>
          <a:bodyPr wrap="none" lIns="34289" tIns="34289" rIns="34289" bIns="34289" anchor="ctr">
            <a:spAutoFit/>
          </a:bodyPr>
          <a:lstStyle>
            <a:lvl1pPr algn="r" defTabSz="685800">
              <a:defRPr sz="900">
                <a:solidFill>
                  <a:srgbClr val="888888"/>
                </a:solidFill>
                <a:latin typeface="Arial"/>
                <a:ea typeface="Arial"/>
                <a:cs typeface="Arial"/>
                <a:sym typeface="Aria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67" r:id="rId1"/>
  </p:sldLayoutIdLst>
  <p:transition spd="med"/>
  <p:txStyles>
    <p:titleStyle>
      <a:lvl1pPr marL="0" marR="0" indent="0" algn="l" defTabSz="685800" rtl="0" latinLnBrk="0">
        <a:lnSpc>
          <a:spcPct val="90000"/>
        </a:lnSpc>
        <a:spcBef>
          <a:spcPts val="0"/>
        </a:spcBef>
        <a:spcAft>
          <a:spcPts val="0"/>
        </a:spcAft>
        <a:buClrTx/>
        <a:buSzTx/>
        <a:buFontTx/>
        <a:buNone/>
        <a:tabLst/>
        <a:defRPr sz="3200" b="0" i="0" u="none" strike="noStrike" cap="none" spc="0" baseline="0">
          <a:solidFill>
            <a:srgbClr val="000000"/>
          </a:solidFill>
          <a:uFillTx/>
          <a:latin typeface="Arial"/>
          <a:ea typeface="Arial"/>
          <a:cs typeface="Arial"/>
          <a:sym typeface="Arial"/>
        </a:defRPr>
      </a:lvl1pPr>
      <a:lvl2pPr marL="0" marR="0" indent="0" algn="l" defTabSz="685800" rtl="0" latinLnBrk="0">
        <a:lnSpc>
          <a:spcPct val="90000"/>
        </a:lnSpc>
        <a:spcBef>
          <a:spcPts val="0"/>
        </a:spcBef>
        <a:spcAft>
          <a:spcPts val="0"/>
        </a:spcAft>
        <a:buClrTx/>
        <a:buSzTx/>
        <a:buFontTx/>
        <a:buNone/>
        <a:tabLst/>
        <a:defRPr sz="3200" b="0" i="0" u="none" strike="noStrike" cap="none" spc="0" baseline="0">
          <a:solidFill>
            <a:srgbClr val="000000"/>
          </a:solidFill>
          <a:uFillTx/>
          <a:latin typeface="Arial"/>
          <a:ea typeface="Arial"/>
          <a:cs typeface="Arial"/>
          <a:sym typeface="Arial"/>
        </a:defRPr>
      </a:lvl2pPr>
      <a:lvl3pPr marL="0" marR="0" indent="0" algn="l" defTabSz="685800" rtl="0" latinLnBrk="0">
        <a:lnSpc>
          <a:spcPct val="90000"/>
        </a:lnSpc>
        <a:spcBef>
          <a:spcPts val="0"/>
        </a:spcBef>
        <a:spcAft>
          <a:spcPts val="0"/>
        </a:spcAft>
        <a:buClrTx/>
        <a:buSzTx/>
        <a:buFontTx/>
        <a:buNone/>
        <a:tabLst/>
        <a:defRPr sz="3200" b="0" i="0" u="none" strike="noStrike" cap="none" spc="0" baseline="0">
          <a:solidFill>
            <a:srgbClr val="000000"/>
          </a:solidFill>
          <a:uFillTx/>
          <a:latin typeface="Arial"/>
          <a:ea typeface="Arial"/>
          <a:cs typeface="Arial"/>
          <a:sym typeface="Arial"/>
        </a:defRPr>
      </a:lvl3pPr>
      <a:lvl4pPr marL="0" marR="0" indent="0" algn="l" defTabSz="685800" rtl="0" latinLnBrk="0">
        <a:lnSpc>
          <a:spcPct val="90000"/>
        </a:lnSpc>
        <a:spcBef>
          <a:spcPts val="0"/>
        </a:spcBef>
        <a:spcAft>
          <a:spcPts val="0"/>
        </a:spcAft>
        <a:buClrTx/>
        <a:buSzTx/>
        <a:buFontTx/>
        <a:buNone/>
        <a:tabLst/>
        <a:defRPr sz="3200" b="0" i="0" u="none" strike="noStrike" cap="none" spc="0" baseline="0">
          <a:solidFill>
            <a:srgbClr val="000000"/>
          </a:solidFill>
          <a:uFillTx/>
          <a:latin typeface="Arial"/>
          <a:ea typeface="Arial"/>
          <a:cs typeface="Arial"/>
          <a:sym typeface="Arial"/>
        </a:defRPr>
      </a:lvl4pPr>
      <a:lvl5pPr marL="0" marR="0" indent="0" algn="l" defTabSz="685800" rtl="0" latinLnBrk="0">
        <a:lnSpc>
          <a:spcPct val="90000"/>
        </a:lnSpc>
        <a:spcBef>
          <a:spcPts val="0"/>
        </a:spcBef>
        <a:spcAft>
          <a:spcPts val="0"/>
        </a:spcAft>
        <a:buClrTx/>
        <a:buSzTx/>
        <a:buFontTx/>
        <a:buNone/>
        <a:tabLst/>
        <a:defRPr sz="3200" b="0" i="0" u="none" strike="noStrike" cap="none" spc="0" baseline="0">
          <a:solidFill>
            <a:srgbClr val="000000"/>
          </a:solidFill>
          <a:uFillTx/>
          <a:latin typeface="Arial"/>
          <a:ea typeface="Arial"/>
          <a:cs typeface="Arial"/>
          <a:sym typeface="Arial"/>
        </a:defRPr>
      </a:lvl5pPr>
      <a:lvl6pPr marL="0" marR="0" indent="0" algn="l" defTabSz="685800" rtl="0" latinLnBrk="0">
        <a:lnSpc>
          <a:spcPct val="90000"/>
        </a:lnSpc>
        <a:spcBef>
          <a:spcPts val="0"/>
        </a:spcBef>
        <a:spcAft>
          <a:spcPts val="0"/>
        </a:spcAft>
        <a:buClrTx/>
        <a:buSzTx/>
        <a:buFontTx/>
        <a:buNone/>
        <a:tabLst/>
        <a:defRPr sz="3200" b="0" i="0" u="none" strike="noStrike" cap="none" spc="0" baseline="0">
          <a:solidFill>
            <a:srgbClr val="000000"/>
          </a:solidFill>
          <a:uFillTx/>
          <a:latin typeface="Arial"/>
          <a:ea typeface="Arial"/>
          <a:cs typeface="Arial"/>
          <a:sym typeface="Arial"/>
        </a:defRPr>
      </a:lvl6pPr>
      <a:lvl7pPr marL="0" marR="0" indent="0" algn="l" defTabSz="685800" rtl="0" latinLnBrk="0">
        <a:lnSpc>
          <a:spcPct val="90000"/>
        </a:lnSpc>
        <a:spcBef>
          <a:spcPts val="0"/>
        </a:spcBef>
        <a:spcAft>
          <a:spcPts val="0"/>
        </a:spcAft>
        <a:buClrTx/>
        <a:buSzTx/>
        <a:buFontTx/>
        <a:buNone/>
        <a:tabLst/>
        <a:defRPr sz="3200" b="0" i="0" u="none" strike="noStrike" cap="none" spc="0" baseline="0">
          <a:solidFill>
            <a:srgbClr val="000000"/>
          </a:solidFill>
          <a:uFillTx/>
          <a:latin typeface="Arial"/>
          <a:ea typeface="Arial"/>
          <a:cs typeface="Arial"/>
          <a:sym typeface="Arial"/>
        </a:defRPr>
      </a:lvl7pPr>
      <a:lvl8pPr marL="0" marR="0" indent="0" algn="l" defTabSz="685800" rtl="0" latinLnBrk="0">
        <a:lnSpc>
          <a:spcPct val="90000"/>
        </a:lnSpc>
        <a:spcBef>
          <a:spcPts val="0"/>
        </a:spcBef>
        <a:spcAft>
          <a:spcPts val="0"/>
        </a:spcAft>
        <a:buClrTx/>
        <a:buSzTx/>
        <a:buFontTx/>
        <a:buNone/>
        <a:tabLst/>
        <a:defRPr sz="3200" b="0" i="0" u="none" strike="noStrike" cap="none" spc="0" baseline="0">
          <a:solidFill>
            <a:srgbClr val="000000"/>
          </a:solidFill>
          <a:uFillTx/>
          <a:latin typeface="Arial"/>
          <a:ea typeface="Arial"/>
          <a:cs typeface="Arial"/>
          <a:sym typeface="Arial"/>
        </a:defRPr>
      </a:lvl8pPr>
      <a:lvl9pPr marL="0" marR="0" indent="0" algn="l" defTabSz="685800" rtl="0" latinLnBrk="0">
        <a:lnSpc>
          <a:spcPct val="90000"/>
        </a:lnSpc>
        <a:spcBef>
          <a:spcPts val="0"/>
        </a:spcBef>
        <a:spcAft>
          <a:spcPts val="0"/>
        </a:spcAft>
        <a:buClrTx/>
        <a:buSzTx/>
        <a:buFontTx/>
        <a:buNone/>
        <a:tabLst/>
        <a:defRPr sz="3200" b="0" i="0" u="none" strike="noStrike" cap="none" spc="0" baseline="0">
          <a:solidFill>
            <a:srgbClr val="000000"/>
          </a:solidFill>
          <a:uFillTx/>
          <a:latin typeface="Arial"/>
          <a:ea typeface="Arial"/>
          <a:cs typeface="Arial"/>
          <a:sym typeface="Arial"/>
        </a:defRPr>
      </a:lvl9pPr>
    </p:titleStyle>
    <p:bodyStyle>
      <a:lvl1pPr marL="163284" marR="0" indent="-163284" algn="l" defTabSz="685800" rtl="0" latinLnBrk="0">
        <a:lnSpc>
          <a:spcPct val="90000"/>
        </a:lnSpc>
        <a:spcBef>
          <a:spcPts val="700"/>
        </a:spcBef>
        <a:spcAft>
          <a:spcPts val="0"/>
        </a:spcAft>
        <a:buClrTx/>
        <a:buSzPct val="100000"/>
        <a:buFont typeface="Arial"/>
        <a:buChar char="•"/>
        <a:tabLst/>
        <a:defRPr sz="2000" b="0" i="0" u="none" strike="noStrike" cap="none" spc="0" baseline="0">
          <a:solidFill>
            <a:srgbClr val="000000"/>
          </a:solidFill>
          <a:uFillTx/>
          <a:latin typeface="Arial"/>
          <a:ea typeface="Arial"/>
          <a:cs typeface="Arial"/>
          <a:sym typeface="Arial"/>
        </a:defRPr>
      </a:lvl1pPr>
      <a:lvl2pPr marL="647700" marR="0" indent="-190500" algn="l" defTabSz="685800" rtl="0" latinLnBrk="0">
        <a:lnSpc>
          <a:spcPct val="90000"/>
        </a:lnSpc>
        <a:spcBef>
          <a:spcPts val="700"/>
        </a:spcBef>
        <a:spcAft>
          <a:spcPts val="0"/>
        </a:spcAft>
        <a:buClrTx/>
        <a:buSzPct val="100000"/>
        <a:buFont typeface="Arial"/>
        <a:buChar char="•"/>
        <a:tabLst/>
        <a:defRPr sz="2000" b="0" i="0" u="none" strike="noStrike" cap="none" spc="0" baseline="0">
          <a:solidFill>
            <a:srgbClr val="000000"/>
          </a:solidFill>
          <a:uFillTx/>
          <a:latin typeface="Arial"/>
          <a:ea typeface="Arial"/>
          <a:cs typeface="Arial"/>
          <a:sym typeface="Arial"/>
        </a:defRPr>
      </a:lvl2pPr>
      <a:lvl3pPr marL="1143000" marR="0" indent="-228600" algn="l" defTabSz="685800" rtl="0" latinLnBrk="0">
        <a:lnSpc>
          <a:spcPct val="90000"/>
        </a:lnSpc>
        <a:spcBef>
          <a:spcPts val="700"/>
        </a:spcBef>
        <a:spcAft>
          <a:spcPts val="0"/>
        </a:spcAft>
        <a:buClrTx/>
        <a:buSzPct val="100000"/>
        <a:buFont typeface="Arial"/>
        <a:buChar char="•"/>
        <a:tabLst/>
        <a:defRPr sz="2000" b="0" i="0" u="none" strike="noStrike" cap="none" spc="0" baseline="0">
          <a:solidFill>
            <a:srgbClr val="000000"/>
          </a:solidFill>
          <a:uFillTx/>
          <a:latin typeface="Arial"/>
          <a:ea typeface="Arial"/>
          <a:cs typeface="Arial"/>
          <a:sym typeface="Arial"/>
        </a:defRPr>
      </a:lvl3pPr>
      <a:lvl4pPr marL="1625600" marR="0" indent="-254000" algn="l" defTabSz="685800" rtl="0" latinLnBrk="0">
        <a:lnSpc>
          <a:spcPct val="90000"/>
        </a:lnSpc>
        <a:spcBef>
          <a:spcPts val="700"/>
        </a:spcBef>
        <a:spcAft>
          <a:spcPts val="0"/>
        </a:spcAft>
        <a:buClrTx/>
        <a:buSzPct val="100000"/>
        <a:buFont typeface="Arial"/>
        <a:buChar char="•"/>
        <a:tabLst/>
        <a:defRPr sz="2000" b="0" i="0" u="none" strike="noStrike" cap="none" spc="0" baseline="0">
          <a:solidFill>
            <a:srgbClr val="000000"/>
          </a:solidFill>
          <a:uFillTx/>
          <a:latin typeface="Arial"/>
          <a:ea typeface="Arial"/>
          <a:cs typeface="Arial"/>
          <a:sym typeface="Arial"/>
        </a:defRPr>
      </a:lvl4pPr>
      <a:lvl5pPr marL="2082800" marR="0" indent="-254000" algn="l" defTabSz="685800" rtl="0" latinLnBrk="0">
        <a:lnSpc>
          <a:spcPct val="90000"/>
        </a:lnSpc>
        <a:spcBef>
          <a:spcPts val="700"/>
        </a:spcBef>
        <a:spcAft>
          <a:spcPts val="0"/>
        </a:spcAft>
        <a:buClrTx/>
        <a:buSzPct val="100000"/>
        <a:buFont typeface="Arial"/>
        <a:buChar char="•"/>
        <a:tabLst/>
        <a:defRPr sz="2000" b="0" i="0" u="none" strike="noStrike" cap="none" spc="0" baseline="0">
          <a:solidFill>
            <a:srgbClr val="000000"/>
          </a:solidFill>
          <a:uFillTx/>
          <a:latin typeface="Arial"/>
          <a:ea typeface="Arial"/>
          <a:cs typeface="Arial"/>
          <a:sym typeface="Arial"/>
        </a:defRPr>
      </a:lvl5pPr>
      <a:lvl6pPr marL="1978268" marR="0" indent="-263768" algn="l" defTabSz="685800" rtl="0" latinLnBrk="0">
        <a:lnSpc>
          <a:spcPct val="90000"/>
        </a:lnSpc>
        <a:spcBef>
          <a:spcPts val="700"/>
        </a:spcBef>
        <a:spcAft>
          <a:spcPts val="0"/>
        </a:spcAft>
        <a:buClrTx/>
        <a:buSzPct val="100000"/>
        <a:buFont typeface="Arial"/>
        <a:buChar char="•"/>
        <a:tabLst/>
        <a:defRPr sz="2000" b="0" i="0" u="none" strike="noStrike" cap="none" spc="0" baseline="0">
          <a:solidFill>
            <a:srgbClr val="000000"/>
          </a:solidFill>
          <a:uFillTx/>
          <a:latin typeface="Arial"/>
          <a:ea typeface="Arial"/>
          <a:cs typeface="Arial"/>
          <a:sym typeface="Arial"/>
        </a:defRPr>
      </a:lvl6pPr>
      <a:lvl7pPr marL="2321168" marR="0" indent="-263768" algn="l" defTabSz="685800" rtl="0" latinLnBrk="0">
        <a:lnSpc>
          <a:spcPct val="90000"/>
        </a:lnSpc>
        <a:spcBef>
          <a:spcPts val="700"/>
        </a:spcBef>
        <a:spcAft>
          <a:spcPts val="0"/>
        </a:spcAft>
        <a:buClrTx/>
        <a:buSzPct val="100000"/>
        <a:buFont typeface="Arial"/>
        <a:buChar char="•"/>
        <a:tabLst/>
        <a:defRPr sz="2000" b="0" i="0" u="none" strike="noStrike" cap="none" spc="0" baseline="0">
          <a:solidFill>
            <a:srgbClr val="000000"/>
          </a:solidFill>
          <a:uFillTx/>
          <a:latin typeface="Arial"/>
          <a:ea typeface="Arial"/>
          <a:cs typeface="Arial"/>
          <a:sym typeface="Arial"/>
        </a:defRPr>
      </a:lvl7pPr>
      <a:lvl8pPr marL="2664068" marR="0" indent="-263768" algn="l" defTabSz="685800" rtl="0" latinLnBrk="0">
        <a:lnSpc>
          <a:spcPct val="90000"/>
        </a:lnSpc>
        <a:spcBef>
          <a:spcPts val="700"/>
        </a:spcBef>
        <a:spcAft>
          <a:spcPts val="0"/>
        </a:spcAft>
        <a:buClrTx/>
        <a:buSzPct val="100000"/>
        <a:buFont typeface="Arial"/>
        <a:buChar char="•"/>
        <a:tabLst/>
        <a:defRPr sz="2000" b="0" i="0" u="none" strike="noStrike" cap="none" spc="0" baseline="0">
          <a:solidFill>
            <a:srgbClr val="000000"/>
          </a:solidFill>
          <a:uFillTx/>
          <a:latin typeface="Arial"/>
          <a:ea typeface="Arial"/>
          <a:cs typeface="Arial"/>
          <a:sym typeface="Arial"/>
        </a:defRPr>
      </a:lvl8pPr>
      <a:lvl9pPr marL="3006968" marR="0" indent="-263768" algn="l" defTabSz="685800" rtl="0" latinLnBrk="0">
        <a:lnSpc>
          <a:spcPct val="90000"/>
        </a:lnSpc>
        <a:spcBef>
          <a:spcPts val="700"/>
        </a:spcBef>
        <a:spcAft>
          <a:spcPts val="0"/>
        </a:spcAft>
        <a:buClrTx/>
        <a:buSzPct val="100000"/>
        <a:buFont typeface="Arial"/>
        <a:buChar char="•"/>
        <a:tabLst/>
        <a:defRPr sz="2000" b="0" i="0" u="none" strike="noStrike" cap="none" spc="0" baseline="0">
          <a:solidFill>
            <a:srgbClr val="000000"/>
          </a:solidFill>
          <a:uFillTx/>
          <a:latin typeface="Arial"/>
          <a:ea typeface="Arial"/>
          <a:cs typeface="Arial"/>
          <a:sym typeface="Arial"/>
        </a:defRPr>
      </a:lvl9pPr>
    </p:bodyStyle>
    <p:otherStyle>
      <a:lvl1pPr marL="0" marR="0" indent="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1pPr>
      <a:lvl2pPr marL="0" marR="0" indent="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2pPr>
      <a:lvl3pPr marL="0" marR="0" indent="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3pPr>
      <a:lvl4pPr marL="0" marR="0" indent="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4pPr>
      <a:lvl5pPr marL="0" marR="0" indent="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5pPr>
      <a:lvl6pPr marL="0" marR="0" indent="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6pPr>
      <a:lvl7pPr marL="0" marR="0" indent="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7pPr>
      <a:lvl8pPr marL="0" marR="0" indent="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8pPr>
      <a:lvl9pPr marL="0" marR="0" indent="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e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jpe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5" name="Picture 2" descr="Picture 2"/>
          <p:cNvPicPr>
            <a:picLocks noChangeAspect="1"/>
          </p:cNvPicPr>
          <p:nvPr/>
        </p:nvPicPr>
        <p:blipFill>
          <a:blip r:embed="rId2"/>
          <a:stretch>
            <a:fillRect/>
          </a:stretch>
        </p:blipFill>
        <p:spPr>
          <a:xfrm>
            <a:off x="0" y="0"/>
            <a:ext cx="9144000" cy="5143500"/>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3" name="IMG_6671.jpg" descr="IMG_6671.jpg"/>
          <p:cNvPicPr>
            <a:picLocks noChangeAspect="1"/>
          </p:cNvPicPr>
          <p:nvPr/>
        </p:nvPicPr>
        <p:blipFill>
          <a:blip r:embed="rId2"/>
          <a:srcRect l="4732" r="38558"/>
          <a:stretch>
            <a:fillRect/>
          </a:stretch>
        </p:blipFill>
        <p:spPr>
          <a:xfrm>
            <a:off x="6787177" y="1424346"/>
            <a:ext cx="2356824" cy="2769942"/>
          </a:xfrm>
          <a:prstGeom prst="rect">
            <a:avLst/>
          </a:prstGeom>
          <a:ln w="12700">
            <a:miter lim="400000"/>
          </a:ln>
        </p:spPr>
      </p:pic>
      <p:sp>
        <p:nvSpPr>
          <p:cNvPr id="394" name="Onsite field service"/>
          <p:cNvSpPr txBox="1">
            <a:spLocks noGrp="1"/>
          </p:cNvSpPr>
          <p:nvPr>
            <p:ph type="title" idx="4294967295"/>
          </p:nvPr>
        </p:nvSpPr>
        <p:spPr>
          <a:xfrm>
            <a:off x="834568" y="498849"/>
            <a:ext cx="5167090" cy="674917"/>
          </a:xfrm>
          <a:prstGeom prst="rect">
            <a:avLst/>
          </a:prstGeom>
        </p:spPr>
        <p:txBody>
          <a:bodyPr lIns="45718" tIns="45718" rIns="45718" bIns="45718"/>
          <a:lstStyle>
            <a:lvl1pPr>
              <a:defRPr sz="2400" b="1"/>
            </a:lvl1pPr>
          </a:lstStyle>
          <a:p>
            <a:r>
              <a:t>Onsite field service </a:t>
            </a:r>
          </a:p>
        </p:txBody>
      </p:sp>
      <p:grpSp>
        <p:nvGrpSpPr>
          <p:cNvPr id="397" name="Group"/>
          <p:cNvGrpSpPr/>
          <p:nvPr/>
        </p:nvGrpSpPr>
        <p:grpSpPr>
          <a:xfrm>
            <a:off x="-1" y="-3"/>
            <a:ext cx="9144000" cy="5157845"/>
            <a:chOff x="0" y="-1"/>
            <a:chExt cx="9143998" cy="5157844"/>
          </a:xfrm>
        </p:grpSpPr>
        <p:pic>
          <p:nvPicPr>
            <p:cNvPr id="395" name="image9.png" descr="image9.png"/>
            <p:cNvPicPr>
              <a:picLocks noChangeAspect="1"/>
            </p:cNvPicPr>
            <p:nvPr/>
          </p:nvPicPr>
          <p:blipFill>
            <a:blip r:embed="rId3"/>
            <a:srcRect l="8611" t="3063"/>
            <a:stretch>
              <a:fillRect/>
            </a:stretch>
          </p:blipFill>
          <p:spPr>
            <a:xfrm>
              <a:off x="-1" y="-2"/>
              <a:ext cx="763284" cy="1727202"/>
            </a:xfrm>
            <a:prstGeom prst="rect">
              <a:avLst/>
            </a:prstGeom>
            <a:ln w="12700" cap="flat">
              <a:noFill/>
              <a:miter lim="400000"/>
            </a:ln>
            <a:effectLst/>
          </p:spPr>
        </p:pic>
        <p:pic>
          <p:nvPicPr>
            <p:cNvPr id="396" name="image8.png" descr="image8.png"/>
            <p:cNvPicPr>
              <a:picLocks noChangeAspect="1"/>
            </p:cNvPicPr>
            <p:nvPr/>
          </p:nvPicPr>
          <p:blipFill>
            <a:blip r:embed="rId4"/>
            <a:stretch>
              <a:fillRect/>
            </a:stretch>
          </p:blipFill>
          <p:spPr>
            <a:xfrm>
              <a:off x="7308112" y="4501037"/>
              <a:ext cx="1835887" cy="656806"/>
            </a:xfrm>
            <a:prstGeom prst="rect">
              <a:avLst/>
            </a:prstGeom>
            <a:ln w="12700" cap="flat">
              <a:noFill/>
              <a:miter lim="400000"/>
            </a:ln>
            <a:effectLst/>
          </p:spPr>
        </p:pic>
      </p:grpSp>
      <p:sp>
        <p:nvSpPr>
          <p:cNvPr id="398" name="Christie® Professional Services is one of the industry’s most trusted advisors in designing, building, deploying and supporting commercial audio-visual display systems.…"/>
          <p:cNvSpPr txBox="1"/>
          <p:nvPr/>
        </p:nvSpPr>
        <p:spPr>
          <a:xfrm>
            <a:off x="1247563" y="1325118"/>
            <a:ext cx="5437651" cy="33749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a:latin typeface="+mn-lt"/>
                <a:ea typeface="+mn-ea"/>
                <a:cs typeface="+mn-cs"/>
                <a:sym typeface="Calibri"/>
              </a:defRPr>
            </a:pPr>
            <a:r>
              <a:t>Preventative maintenance </a:t>
            </a:r>
          </a:p>
          <a:p>
            <a:pPr>
              <a:lnSpc>
                <a:spcPct val="50000"/>
              </a:lnSpc>
              <a:defRPr sz="1400">
                <a:latin typeface="Calibri Light"/>
                <a:ea typeface="Calibri Light"/>
                <a:cs typeface="Calibri Light"/>
                <a:sym typeface="Calibri Light"/>
              </a:defRPr>
            </a:pPr>
            <a:endParaRPr/>
          </a:p>
          <a:p>
            <a:pPr marL="457200" lvl="1" indent="-228600">
              <a:buSzPct val="100000"/>
              <a:buChar char="•"/>
              <a:defRPr sz="1400">
                <a:latin typeface="Calibri Light"/>
                <a:ea typeface="Calibri Light"/>
                <a:cs typeface="Calibri Light"/>
                <a:sym typeface="Calibri Light"/>
              </a:defRPr>
            </a:pPr>
            <a:r>
              <a:t>To maximize your system’s uptime we maintain an ongoing schedule for preventative maintenance visits by certified service engineers. </a:t>
            </a:r>
          </a:p>
          <a:p>
            <a:pPr>
              <a:lnSpc>
                <a:spcPct val="50000"/>
              </a:lnSpc>
              <a:defRPr sz="1400">
                <a:latin typeface="Calibri Light"/>
                <a:ea typeface="Calibri Light"/>
                <a:cs typeface="Calibri Light"/>
                <a:sym typeface="Calibri Light"/>
              </a:defRPr>
            </a:pPr>
            <a:endParaRPr/>
          </a:p>
          <a:p>
            <a:pPr lvl="1" indent="228600">
              <a:defRPr sz="1400" b="1">
                <a:latin typeface="+mn-lt"/>
                <a:ea typeface="+mn-ea"/>
                <a:cs typeface="+mn-cs"/>
                <a:sym typeface="Calibri"/>
              </a:defRPr>
            </a:pPr>
            <a:r>
              <a:t>Maintenance services performed</a:t>
            </a:r>
          </a:p>
          <a:p>
            <a:pPr>
              <a:lnSpc>
                <a:spcPct val="50000"/>
              </a:lnSpc>
              <a:defRPr sz="1400" b="1">
                <a:latin typeface="+mn-lt"/>
                <a:ea typeface="+mn-ea"/>
                <a:cs typeface="+mn-cs"/>
                <a:sym typeface="Calibri"/>
              </a:defRPr>
            </a:pPr>
            <a:endParaRPr/>
          </a:p>
          <a:p>
            <a:pPr marL="457200" lvl="1" indent="-228600">
              <a:buSzPct val="100000"/>
              <a:buChar char="•"/>
              <a:defRPr sz="1400">
                <a:latin typeface="Calibri Light"/>
                <a:ea typeface="Calibri Light"/>
                <a:cs typeface="Calibri Light"/>
                <a:sym typeface="Calibri Light"/>
              </a:defRPr>
            </a:pPr>
            <a:r>
              <a:t>System inspection, cleaning, testing, and optimization</a:t>
            </a:r>
          </a:p>
          <a:p>
            <a:pPr marL="457200" lvl="1" indent="-228600">
              <a:buSzPct val="100000"/>
              <a:buChar char="•"/>
              <a:defRPr sz="1400">
                <a:latin typeface="Calibri Light"/>
                <a:ea typeface="Calibri Light"/>
                <a:cs typeface="Calibri Light"/>
                <a:sym typeface="Calibri Light"/>
              </a:defRPr>
            </a:pPr>
            <a:r>
              <a:t>Proactive parts replacement and repair</a:t>
            </a:r>
          </a:p>
          <a:p>
            <a:pPr marL="457200" lvl="1" indent="-228600">
              <a:buSzPct val="100000"/>
              <a:buChar char="•"/>
              <a:defRPr sz="1400">
                <a:latin typeface="Calibri Light"/>
                <a:ea typeface="Calibri Light"/>
                <a:cs typeface="Calibri Light"/>
                <a:sym typeface="Calibri Light"/>
              </a:defRPr>
            </a:pPr>
            <a:r>
              <a:t>Software / firmware upgrades</a:t>
            </a:r>
          </a:p>
          <a:p>
            <a:pPr marL="457200" lvl="1" indent="-228600">
              <a:buSzPct val="100000"/>
              <a:buChar char="•"/>
              <a:defRPr sz="1400">
                <a:latin typeface="Calibri Light"/>
                <a:ea typeface="Calibri Light"/>
                <a:cs typeface="Calibri Light"/>
                <a:sym typeface="Calibri Light"/>
              </a:defRPr>
            </a:pPr>
            <a:r>
              <a:t>Detailed reporting and recommendations  </a:t>
            </a:r>
          </a:p>
          <a:p>
            <a:pPr>
              <a:lnSpc>
                <a:spcPct val="50000"/>
              </a:lnSpc>
              <a:defRPr sz="1400">
                <a:latin typeface="Calibri Light"/>
                <a:ea typeface="Calibri Light"/>
                <a:cs typeface="Calibri Light"/>
                <a:sym typeface="Calibri Light"/>
              </a:defRPr>
            </a:pPr>
            <a:endParaRPr/>
          </a:p>
          <a:p>
            <a:pPr lvl="1" indent="228600">
              <a:defRPr sz="1400" b="1">
                <a:latin typeface="+mn-lt"/>
                <a:ea typeface="+mn-ea"/>
                <a:cs typeface="+mn-cs"/>
                <a:sym typeface="Calibri"/>
              </a:defRPr>
            </a:pPr>
            <a:r>
              <a:t>Value </a:t>
            </a:r>
          </a:p>
          <a:p>
            <a:pPr lvl="1" indent="228600">
              <a:lnSpc>
                <a:spcPct val="50000"/>
              </a:lnSpc>
              <a:defRPr sz="1400" b="1">
                <a:latin typeface="+mn-lt"/>
                <a:ea typeface="+mn-ea"/>
                <a:cs typeface="+mn-cs"/>
                <a:sym typeface="Calibri"/>
              </a:defRPr>
            </a:pPr>
            <a:endParaRPr/>
          </a:p>
          <a:p>
            <a:pPr marL="457200" lvl="1" indent="-228600">
              <a:buSzPct val="100000"/>
              <a:buChar char="•"/>
              <a:defRPr sz="1400">
                <a:latin typeface="Calibri Light"/>
                <a:ea typeface="Calibri Light"/>
                <a:cs typeface="Calibri Light"/>
                <a:sym typeface="Calibri Light"/>
              </a:defRPr>
            </a:pPr>
            <a:r>
              <a:t>Prolonged life and improved reliability of your equipment </a:t>
            </a:r>
          </a:p>
          <a:p>
            <a:pPr marL="457200" lvl="1" indent="-228600">
              <a:buSzPct val="100000"/>
              <a:buChar char="•"/>
              <a:defRPr sz="1400">
                <a:latin typeface="Calibri Light"/>
                <a:ea typeface="Calibri Light"/>
                <a:cs typeface="Calibri Light"/>
                <a:sym typeface="Calibri Light"/>
              </a:defRPr>
            </a:pPr>
            <a:r>
              <a:t>Routine maintenance results in fewer expensive repairs</a:t>
            </a:r>
          </a:p>
          <a:p>
            <a:pPr marL="457200" lvl="1" indent="-228600">
              <a:buSzPct val="100000"/>
              <a:buChar char="•"/>
              <a:defRPr sz="1400">
                <a:latin typeface="Calibri Light"/>
                <a:ea typeface="Calibri Light"/>
                <a:cs typeface="Calibri Light"/>
                <a:sym typeface="Calibri Light"/>
              </a:defRPr>
            </a:pPr>
            <a:r>
              <a:t>Efficient scheduling avoids disruption to your operations</a:t>
            </a:r>
          </a:p>
        </p:txBody>
      </p:sp>
      <p:grpSp>
        <p:nvGrpSpPr>
          <p:cNvPr id="402" name="Group"/>
          <p:cNvGrpSpPr/>
          <p:nvPr/>
        </p:nvGrpSpPr>
        <p:grpSpPr>
          <a:xfrm>
            <a:off x="834569" y="1219484"/>
            <a:ext cx="409726" cy="409726"/>
            <a:chOff x="0" y="0"/>
            <a:chExt cx="409725" cy="409725"/>
          </a:xfrm>
        </p:grpSpPr>
        <p:sp>
          <p:nvSpPr>
            <p:cNvPr id="399" name="Circle"/>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400" name="Circle"/>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401" name="black-check-mark-png-13.png" descr="black-check-mark-png-13.png"/>
            <p:cNvPicPr>
              <a:picLocks noChangeAspect="1"/>
            </p:cNvPicPr>
            <p:nvPr/>
          </p:nvPicPr>
          <p:blipFill>
            <a:blip r:embed="rId5"/>
            <a:stretch>
              <a:fillRect/>
            </a:stretch>
          </p:blipFill>
          <p:spPr>
            <a:xfrm>
              <a:off x="0" y="0"/>
              <a:ext cx="409726" cy="409726"/>
            </a:xfrm>
            <a:prstGeom prst="rect">
              <a:avLst/>
            </a:prstGeom>
            <a:ln w="12700" cap="flat">
              <a:noFill/>
              <a:miter lim="400000"/>
            </a:ln>
            <a:effectLst/>
          </p:spPr>
        </p:pic>
      </p:gr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4" name="Image 2.png" descr="Image 2.png"/>
          <p:cNvPicPr>
            <a:picLocks noChangeAspect="1"/>
          </p:cNvPicPr>
          <p:nvPr/>
        </p:nvPicPr>
        <p:blipFill>
          <a:blip r:embed="rId2"/>
          <a:srcRect l="27561" r="8864"/>
          <a:stretch>
            <a:fillRect/>
          </a:stretch>
        </p:blipFill>
        <p:spPr>
          <a:xfrm>
            <a:off x="6775953" y="1424346"/>
            <a:ext cx="2368049" cy="2783286"/>
          </a:xfrm>
          <a:prstGeom prst="rect">
            <a:avLst/>
          </a:prstGeom>
          <a:ln w="12700">
            <a:miter lim="400000"/>
          </a:ln>
        </p:spPr>
      </p:pic>
      <p:sp>
        <p:nvSpPr>
          <p:cNvPr id="405" name="Onsite field service"/>
          <p:cNvSpPr txBox="1">
            <a:spLocks noGrp="1"/>
          </p:cNvSpPr>
          <p:nvPr>
            <p:ph type="title" idx="4294967295"/>
          </p:nvPr>
        </p:nvSpPr>
        <p:spPr>
          <a:xfrm>
            <a:off x="834568" y="498849"/>
            <a:ext cx="5167090" cy="674917"/>
          </a:xfrm>
          <a:prstGeom prst="rect">
            <a:avLst/>
          </a:prstGeom>
        </p:spPr>
        <p:txBody>
          <a:bodyPr lIns="45718" tIns="45718" rIns="45718" bIns="45718"/>
          <a:lstStyle>
            <a:lvl1pPr>
              <a:defRPr sz="2400" b="1"/>
            </a:lvl1pPr>
          </a:lstStyle>
          <a:p>
            <a:r>
              <a:t>Onsite field service </a:t>
            </a:r>
          </a:p>
        </p:txBody>
      </p:sp>
      <p:grpSp>
        <p:nvGrpSpPr>
          <p:cNvPr id="408" name="Group"/>
          <p:cNvGrpSpPr/>
          <p:nvPr/>
        </p:nvGrpSpPr>
        <p:grpSpPr>
          <a:xfrm>
            <a:off x="-1" y="-3"/>
            <a:ext cx="9144000" cy="5157845"/>
            <a:chOff x="0" y="-1"/>
            <a:chExt cx="9143998" cy="5157844"/>
          </a:xfrm>
        </p:grpSpPr>
        <p:pic>
          <p:nvPicPr>
            <p:cNvPr id="406" name="image9.png" descr="image9.png"/>
            <p:cNvPicPr>
              <a:picLocks noChangeAspect="1"/>
            </p:cNvPicPr>
            <p:nvPr/>
          </p:nvPicPr>
          <p:blipFill>
            <a:blip r:embed="rId3"/>
            <a:srcRect l="8611" t="3063"/>
            <a:stretch>
              <a:fillRect/>
            </a:stretch>
          </p:blipFill>
          <p:spPr>
            <a:xfrm>
              <a:off x="-1" y="-2"/>
              <a:ext cx="763284" cy="1727202"/>
            </a:xfrm>
            <a:prstGeom prst="rect">
              <a:avLst/>
            </a:prstGeom>
            <a:ln w="12700" cap="flat">
              <a:noFill/>
              <a:miter lim="400000"/>
            </a:ln>
            <a:effectLst/>
          </p:spPr>
        </p:pic>
        <p:pic>
          <p:nvPicPr>
            <p:cNvPr id="407" name="image8.png" descr="image8.png"/>
            <p:cNvPicPr>
              <a:picLocks noChangeAspect="1"/>
            </p:cNvPicPr>
            <p:nvPr/>
          </p:nvPicPr>
          <p:blipFill>
            <a:blip r:embed="rId4"/>
            <a:stretch>
              <a:fillRect/>
            </a:stretch>
          </p:blipFill>
          <p:spPr>
            <a:xfrm>
              <a:off x="7308112" y="4501037"/>
              <a:ext cx="1835887" cy="656806"/>
            </a:xfrm>
            <a:prstGeom prst="rect">
              <a:avLst/>
            </a:prstGeom>
            <a:ln w="12700" cap="flat">
              <a:noFill/>
              <a:miter lim="400000"/>
            </a:ln>
            <a:effectLst/>
          </p:spPr>
        </p:pic>
      </p:grpSp>
      <p:sp>
        <p:nvSpPr>
          <p:cNvPr id="409" name="Christie® Professional Services is one of the industry’s most trusted advisors in designing, building, deploying and supporting commercial audio-visual display systems.…"/>
          <p:cNvSpPr txBox="1"/>
          <p:nvPr/>
        </p:nvSpPr>
        <p:spPr>
          <a:xfrm>
            <a:off x="1247563" y="1325119"/>
            <a:ext cx="5437649" cy="26885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a:latin typeface="+mn-lt"/>
                <a:ea typeface="+mn-ea"/>
                <a:cs typeface="+mn-cs"/>
                <a:sym typeface="Calibri"/>
              </a:defRPr>
            </a:pPr>
            <a:r>
              <a:t>Emergency onsite service </a:t>
            </a:r>
          </a:p>
          <a:p>
            <a:pPr>
              <a:lnSpc>
                <a:spcPct val="50000"/>
              </a:lnSpc>
              <a:defRPr sz="1400">
                <a:latin typeface="Calibri Light"/>
                <a:ea typeface="Calibri Light"/>
                <a:cs typeface="Calibri Light"/>
                <a:sym typeface="Calibri Light"/>
              </a:defRPr>
            </a:pPr>
            <a:endParaRPr/>
          </a:p>
          <a:p>
            <a:pPr marL="457200" lvl="1" indent="-228600">
              <a:buSzPct val="100000"/>
              <a:buChar char="•"/>
              <a:defRPr sz="1400">
                <a:latin typeface="Calibri Light"/>
                <a:ea typeface="Calibri Light"/>
                <a:cs typeface="Calibri Light"/>
                <a:sym typeface="Calibri Light"/>
              </a:defRPr>
            </a:pPr>
            <a:r>
              <a:t>You never expect to need emergency service until you do and we are ready to get your system back up and running in no time.  </a:t>
            </a:r>
          </a:p>
          <a:p>
            <a:pPr marL="457200" lvl="1" indent="-228600">
              <a:buSzPct val="100000"/>
              <a:buChar char="•"/>
              <a:defRPr sz="1400">
                <a:latin typeface="Calibri Light"/>
                <a:ea typeface="Calibri Light"/>
                <a:cs typeface="Calibri Light"/>
                <a:sym typeface="Calibri Light"/>
              </a:defRPr>
            </a:pPr>
            <a:r>
              <a:t>Offered 24 hours a day, 7 days per week</a:t>
            </a:r>
          </a:p>
          <a:p>
            <a:pPr marL="457200" lvl="1" indent="-228600">
              <a:buSzPct val="100000"/>
              <a:buChar char="•"/>
              <a:defRPr sz="1400">
                <a:latin typeface="Calibri Light"/>
                <a:ea typeface="Calibri Light"/>
                <a:cs typeface="Calibri Light"/>
                <a:sym typeface="Calibri Light"/>
              </a:defRPr>
            </a:pPr>
            <a:r>
              <a:t>Local support with typical response time in less than 4 hours</a:t>
            </a:r>
          </a:p>
          <a:p>
            <a:pPr>
              <a:lnSpc>
                <a:spcPct val="50000"/>
              </a:lnSpc>
              <a:defRPr sz="1400">
                <a:latin typeface="Calibri Light"/>
                <a:ea typeface="Calibri Light"/>
                <a:cs typeface="Calibri Light"/>
                <a:sym typeface="Calibri Light"/>
              </a:defRPr>
            </a:pPr>
            <a:endParaRPr/>
          </a:p>
          <a:p>
            <a:pPr lvl="1" indent="228600">
              <a:defRPr sz="1400" b="1">
                <a:latin typeface="+mn-lt"/>
                <a:ea typeface="+mn-ea"/>
                <a:cs typeface="+mn-cs"/>
                <a:sym typeface="Calibri"/>
              </a:defRPr>
            </a:pPr>
            <a:r>
              <a:t>Value </a:t>
            </a:r>
          </a:p>
          <a:p>
            <a:pPr lvl="1" indent="228600">
              <a:lnSpc>
                <a:spcPct val="50000"/>
              </a:lnSpc>
              <a:defRPr sz="1400" b="1">
                <a:latin typeface="+mn-lt"/>
                <a:ea typeface="+mn-ea"/>
                <a:cs typeface="+mn-cs"/>
                <a:sym typeface="Calibri"/>
              </a:defRPr>
            </a:pPr>
            <a:endParaRPr/>
          </a:p>
          <a:p>
            <a:pPr marL="457200" lvl="1" indent="-228600">
              <a:buSzPct val="100000"/>
              <a:buChar char="•"/>
              <a:defRPr sz="1400">
                <a:latin typeface="Calibri Light"/>
                <a:ea typeface="Calibri Light"/>
                <a:cs typeface="Calibri Light"/>
                <a:sym typeface="Calibri Light"/>
              </a:defRPr>
            </a:pPr>
            <a:r>
              <a:t>Rapid onsite response to swiftly resolve unexpected system issues  </a:t>
            </a:r>
          </a:p>
          <a:p>
            <a:pPr marL="457200" lvl="1" indent="-228600">
              <a:buSzPct val="100000"/>
              <a:buChar char="•"/>
              <a:defRPr sz="1400">
                <a:latin typeface="Calibri Light"/>
                <a:ea typeface="Calibri Light"/>
                <a:cs typeface="Calibri Light"/>
                <a:sym typeface="Calibri Light"/>
              </a:defRPr>
            </a:pPr>
            <a:r>
              <a:t>Reduced operational costs of maintaining in-house specialists to address complex issues.</a:t>
            </a:r>
          </a:p>
          <a:p>
            <a:pPr marL="457200" lvl="1" indent="-228600">
              <a:buSzPct val="100000"/>
              <a:buChar char="•"/>
              <a:defRPr sz="1400">
                <a:latin typeface="Calibri Light"/>
                <a:ea typeface="Calibri Light"/>
                <a:cs typeface="Calibri Light"/>
                <a:sym typeface="Calibri Light"/>
              </a:defRPr>
            </a:pPr>
            <a:r>
              <a:t>Highly skilled and experienced technical support you can rely on</a:t>
            </a:r>
          </a:p>
        </p:txBody>
      </p:sp>
      <p:grpSp>
        <p:nvGrpSpPr>
          <p:cNvPr id="413" name="Group"/>
          <p:cNvGrpSpPr/>
          <p:nvPr/>
        </p:nvGrpSpPr>
        <p:grpSpPr>
          <a:xfrm>
            <a:off x="834569" y="1219484"/>
            <a:ext cx="409726" cy="409726"/>
            <a:chOff x="0" y="0"/>
            <a:chExt cx="409725" cy="409725"/>
          </a:xfrm>
        </p:grpSpPr>
        <p:sp>
          <p:nvSpPr>
            <p:cNvPr id="410" name="Circle"/>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411" name="Circle"/>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412" name="black-check-mark-png-13.png" descr="black-check-mark-png-13.png"/>
            <p:cNvPicPr>
              <a:picLocks noChangeAspect="1"/>
            </p:cNvPicPr>
            <p:nvPr/>
          </p:nvPicPr>
          <p:blipFill>
            <a:blip r:embed="rId5"/>
            <a:stretch>
              <a:fillRect/>
            </a:stretch>
          </p:blipFill>
          <p:spPr>
            <a:xfrm>
              <a:off x="0" y="0"/>
              <a:ext cx="409726" cy="409726"/>
            </a:xfrm>
            <a:prstGeom prst="rect">
              <a:avLst/>
            </a:prstGeom>
            <a:ln w="12700" cap="flat">
              <a:noFill/>
              <a:miter lim="400000"/>
            </a:ln>
            <a:effectLst/>
          </p:spPr>
        </p:pic>
      </p:gr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 name="Remote monitoring"/>
          <p:cNvSpPr txBox="1">
            <a:spLocks noGrp="1"/>
          </p:cNvSpPr>
          <p:nvPr>
            <p:ph type="title" idx="4294967295"/>
          </p:nvPr>
        </p:nvSpPr>
        <p:spPr>
          <a:xfrm>
            <a:off x="834568" y="498849"/>
            <a:ext cx="5167090" cy="674917"/>
          </a:xfrm>
          <a:prstGeom prst="rect">
            <a:avLst/>
          </a:prstGeom>
        </p:spPr>
        <p:txBody>
          <a:bodyPr lIns="45718" tIns="45718" rIns="45718" bIns="45718"/>
          <a:lstStyle>
            <a:lvl1pPr>
              <a:defRPr sz="2400" b="1"/>
            </a:lvl1pPr>
          </a:lstStyle>
          <a:p>
            <a:r>
              <a:t>Remote monitoring </a:t>
            </a:r>
          </a:p>
        </p:txBody>
      </p:sp>
      <p:grpSp>
        <p:nvGrpSpPr>
          <p:cNvPr id="418" name="Group"/>
          <p:cNvGrpSpPr/>
          <p:nvPr/>
        </p:nvGrpSpPr>
        <p:grpSpPr>
          <a:xfrm>
            <a:off x="-1" y="-3"/>
            <a:ext cx="9144000" cy="5157845"/>
            <a:chOff x="0" y="-1"/>
            <a:chExt cx="9143998" cy="5157844"/>
          </a:xfrm>
        </p:grpSpPr>
        <p:pic>
          <p:nvPicPr>
            <p:cNvPr id="416" name="image9.png" descr="image9.png"/>
            <p:cNvPicPr>
              <a:picLocks noChangeAspect="1"/>
            </p:cNvPicPr>
            <p:nvPr/>
          </p:nvPicPr>
          <p:blipFill>
            <a:blip r:embed="rId2"/>
            <a:srcRect l="8611" t="3063"/>
            <a:stretch>
              <a:fillRect/>
            </a:stretch>
          </p:blipFill>
          <p:spPr>
            <a:xfrm>
              <a:off x="-1" y="-2"/>
              <a:ext cx="763284" cy="1727202"/>
            </a:xfrm>
            <a:prstGeom prst="rect">
              <a:avLst/>
            </a:prstGeom>
            <a:ln w="12700" cap="flat">
              <a:noFill/>
              <a:miter lim="400000"/>
            </a:ln>
            <a:effectLst/>
          </p:spPr>
        </p:pic>
        <p:pic>
          <p:nvPicPr>
            <p:cNvPr id="417" name="image8.png" descr="image8.png"/>
            <p:cNvPicPr>
              <a:picLocks noChangeAspect="1"/>
            </p:cNvPicPr>
            <p:nvPr/>
          </p:nvPicPr>
          <p:blipFill>
            <a:blip r:embed="rId3"/>
            <a:stretch>
              <a:fillRect/>
            </a:stretch>
          </p:blipFill>
          <p:spPr>
            <a:xfrm>
              <a:off x="7308112" y="4501037"/>
              <a:ext cx="1835887" cy="656806"/>
            </a:xfrm>
            <a:prstGeom prst="rect">
              <a:avLst/>
            </a:prstGeom>
            <a:ln w="12700" cap="flat">
              <a:noFill/>
              <a:miter lim="400000"/>
            </a:ln>
            <a:effectLst/>
          </p:spPr>
        </p:pic>
      </p:grpSp>
      <p:pic>
        <p:nvPicPr>
          <p:cNvPr id="419" name="Christie-NOC-Cypress-Extend-Final-US.jpg" descr="Christie-NOC-Cypress-Extend-Final-US.jpg"/>
          <p:cNvPicPr>
            <a:picLocks noChangeAspect="1"/>
          </p:cNvPicPr>
          <p:nvPr/>
        </p:nvPicPr>
        <p:blipFill>
          <a:blip r:embed="rId4"/>
          <a:srcRect t="19492" r="23901"/>
          <a:stretch>
            <a:fillRect/>
          </a:stretch>
        </p:blipFill>
        <p:spPr>
          <a:xfrm>
            <a:off x="6783785" y="1424345"/>
            <a:ext cx="2360216" cy="2783461"/>
          </a:xfrm>
          <a:prstGeom prst="rect">
            <a:avLst/>
          </a:prstGeom>
          <a:ln w="12700">
            <a:miter lim="400000"/>
          </a:ln>
        </p:spPr>
      </p:pic>
      <p:sp>
        <p:nvSpPr>
          <p:cNvPr id="420" name="Christie® Professional Services is one of the industry’s most trusted advisors in designing, building, deploying and supporting commercial audio-visual display systems.…"/>
          <p:cNvSpPr txBox="1"/>
          <p:nvPr/>
        </p:nvSpPr>
        <p:spPr>
          <a:xfrm>
            <a:off x="1244293" y="1325118"/>
            <a:ext cx="5437649" cy="29431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a:latin typeface="+mn-lt"/>
                <a:ea typeface="+mn-ea"/>
                <a:cs typeface="+mn-cs"/>
                <a:sym typeface="Calibri"/>
              </a:defRPr>
            </a:pPr>
            <a:r>
              <a:t>Overseeing your equipment - day and night </a:t>
            </a:r>
          </a:p>
          <a:p>
            <a:pPr>
              <a:lnSpc>
                <a:spcPct val="50000"/>
              </a:lnSpc>
              <a:defRPr sz="1400">
                <a:latin typeface="Calibri Light"/>
                <a:ea typeface="Calibri Light"/>
                <a:cs typeface="Calibri Light"/>
                <a:sym typeface="Calibri Light"/>
              </a:defRPr>
            </a:pPr>
            <a:endParaRPr/>
          </a:p>
          <a:p>
            <a:pPr marL="457200" lvl="1" indent="-228600">
              <a:buSzPct val="100000"/>
              <a:buChar char="•"/>
              <a:defRPr sz="1400">
                <a:latin typeface="Calibri Light"/>
                <a:ea typeface="Calibri Light"/>
                <a:cs typeface="Calibri Light"/>
                <a:sym typeface="Calibri Light"/>
              </a:defRPr>
            </a:pPr>
            <a:r>
              <a:t>Enjoy complete peace of mind knowing we’re monitoring your Christie solutions around-the-clock 24/7/365 days per year from our Network Operations Center. </a:t>
            </a:r>
          </a:p>
          <a:p>
            <a:pPr>
              <a:lnSpc>
                <a:spcPct val="50000"/>
              </a:lnSpc>
              <a:defRPr sz="1400">
                <a:latin typeface="Calibri Light"/>
                <a:ea typeface="Calibri Light"/>
                <a:cs typeface="Calibri Light"/>
                <a:sym typeface="Calibri Light"/>
              </a:defRPr>
            </a:pPr>
            <a:endParaRPr/>
          </a:p>
          <a:p>
            <a:pPr lvl="1" indent="228600">
              <a:defRPr sz="1400" b="1">
                <a:latin typeface="+mn-lt"/>
                <a:ea typeface="+mn-ea"/>
                <a:cs typeface="+mn-cs"/>
                <a:sym typeface="Calibri"/>
              </a:defRPr>
            </a:pPr>
            <a:r>
              <a:t>Value </a:t>
            </a:r>
          </a:p>
          <a:p>
            <a:pPr>
              <a:lnSpc>
                <a:spcPct val="50000"/>
              </a:lnSpc>
              <a:defRPr sz="1400">
                <a:latin typeface="Calibri Light"/>
                <a:ea typeface="Calibri Light"/>
                <a:cs typeface="Calibri Light"/>
                <a:sym typeface="Calibri Light"/>
              </a:defRPr>
            </a:pPr>
            <a:endParaRPr/>
          </a:p>
          <a:p>
            <a:pPr marL="457200" lvl="1" indent="-228600">
              <a:buSzPct val="100000"/>
              <a:buChar char="•"/>
              <a:defRPr sz="1400">
                <a:latin typeface="Calibri Light"/>
                <a:ea typeface="Calibri Light"/>
                <a:cs typeface="Calibri Light"/>
                <a:sym typeface="Calibri Light"/>
              </a:defRPr>
            </a:pPr>
            <a:r>
              <a:t>Proactive and reliable data-driven support to ensure your systems are running at peak performance</a:t>
            </a:r>
          </a:p>
          <a:p>
            <a:pPr marL="457200" lvl="1" indent="-228600">
              <a:buSzPct val="100000"/>
              <a:buChar char="•"/>
              <a:defRPr sz="1400">
                <a:latin typeface="Calibri Light"/>
                <a:ea typeface="Calibri Light"/>
                <a:cs typeface="Calibri Light"/>
                <a:sym typeface="Calibri Light"/>
              </a:defRPr>
            </a:pPr>
            <a:r>
              <a:t>Swift resolution before company operations are affected</a:t>
            </a:r>
          </a:p>
          <a:p>
            <a:pPr marL="457200" lvl="1" indent="-228600">
              <a:buSzPct val="100000"/>
              <a:buChar char="•"/>
              <a:defRPr sz="1400">
                <a:latin typeface="Calibri Light"/>
                <a:ea typeface="Calibri Light"/>
                <a:cs typeface="Calibri Light"/>
                <a:sym typeface="Calibri Light"/>
              </a:defRPr>
            </a:pPr>
            <a:r>
              <a:t>Comprehensive incident reporting and asset tracking </a:t>
            </a:r>
          </a:p>
          <a:p>
            <a:pPr marL="457200" lvl="1" indent="-228600">
              <a:buSzPct val="100000"/>
              <a:buChar char="•"/>
              <a:defRPr sz="1400">
                <a:latin typeface="Calibri Light"/>
                <a:ea typeface="Calibri Light"/>
                <a:cs typeface="Calibri Light"/>
                <a:sym typeface="Calibri Light"/>
              </a:defRPr>
            </a:pPr>
            <a:r>
              <a:t>Reduced downtime, improved efficiency, and greater customer satisfaction</a:t>
            </a:r>
          </a:p>
        </p:txBody>
      </p:sp>
      <p:grpSp>
        <p:nvGrpSpPr>
          <p:cNvPr id="424" name="Group"/>
          <p:cNvGrpSpPr/>
          <p:nvPr/>
        </p:nvGrpSpPr>
        <p:grpSpPr>
          <a:xfrm>
            <a:off x="834569" y="1219484"/>
            <a:ext cx="409726" cy="409726"/>
            <a:chOff x="0" y="0"/>
            <a:chExt cx="409725" cy="409725"/>
          </a:xfrm>
        </p:grpSpPr>
        <p:sp>
          <p:nvSpPr>
            <p:cNvPr id="421" name="Circle"/>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422" name="Circle"/>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423" name="black-check-mark-png-13.png" descr="black-check-mark-png-13.png"/>
            <p:cNvPicPr>
              <a:picLocks noChangeAspect="1"/>
            </p:cNvPicPr>
            <p:nvPr/>
          </p:nvPicPr>
          <p:blipFill>
            <a:blip r:embed="rId5"/>
            <a:stretch>
              <a:fillRect/>
            </a:stretch>
          </p:blipFill>
          <p:spPr>
            <a:xfrm>
              <a:off x="0" y="0"/>
              <a:ext cx="409726" cy="409726"/>
            </a:xfrm>
            <a:prstGeom prst="rect">
              <a:avLst/>
            </a:prstGeom>
            <a:ln w="12700" cap="flat">
              <a:noFill/>
              <a:miter lim="400000"/>
            </a:ln>
            <a:effectLst/>
          </p:spPr>
        </p:pic>
      </p:gr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8" name="Group"/>
          <p:cNvGrpSpPr/>
          <p:nvPr/>
        </p:nvGrpSpPr>
        <p:grpSpPr>
          <a:xfrm>
            <a:off x="-1" y="-3"/>
            <a:ext cx="9144000" cy="5157845"/>
            <a:chOff x="0" y="-1"/>
            <a:chExt cx="9143998" cy="5157844"/>
          </a:xfrm>
        </p:grpSpPr>
        <p:pic>
          <p:nvPicPr>
            <p:cNvPr id="426" name="image9.png" descr="image9.png"/>
            <p:cNvPicPr>
              <a:picLocks noChangeAspect="1"/>
            </p:cNvPicPr>
            <p:nvPr/>
          </p:nvPicPr>
          <p:blipFill>
            <a:blip r:embed="rId2"/>
            <a:srcRect l="8611" t="3063"/>
            <a:stretch>
              <a:fillRect/>
            </a:stretch>
          </p:blipFill>
          <p:spPr>
            <a:xfrm>
              <a:off x="-1" y="-2"/>
              <a:ext cx="763284" cy="1727202"/>
            </a:xfrm>
            <a:prstGeom prst="rect">
              <a:avLst/>
            </a:prstGeom>
            <a:ln w="12700" cap="flat">
              <a:noFill/>
              <a:miter lim="400000"/>
            </a:ln>
            <a:effectLst/>
          </p:spPr>
        </p:pic>
        <p:pic>
          <p:nvPicPr>
            <p:cNvPr id="427" name="image8.png" descr="image8.png"/>
            <p:cNvPicPr>
              <a:picLocks noChangeAspect="1"/>
            </p:cNvPicPr>
            <p:nvPr/>
          </p:nvPicPr>
          <p:blipFill>
            <a:blip r:embed="rId3"/>
            <a:stretch>
              <a:fillRect/>
            </a:stretch>
          </p:blipFill>
          <p:spPr>
            <a:xfrm>
              <a:off x="7308112" y="4501037"/>
              <a:ext cx="1835887" cy="656806"/>
            </a:xfrm>
            <a:prstGeom prst="rect">
              <a:avLst/>
            </a:prstGeom>
            <a:ln w="12700" cap="flat">
              <a:noFill/>
              <a:miter lim="400000"/>
            </a:ln>
            <a:effectLst/>
          </p:spPr>
        </p:pic>
      </p:grpSp>
      <p:sp>
        <p:nvSpPr>
          <p:cNvPr id="429" name="Christie® Professional Services is one of the industry’s most trusted advisors in designing, building, deploying and supporting commercial audio-visual display systems.…"/>
          <p:cNvSpPr txBox="1"/>
          <p:nvPr/>
        </p:nvSpPr>
        <p:spPr>
          <a:xfrm>
            <a:off x="1247563" y="1325119"/>
            <a:ext cx="5437651" cy="30937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nSpc>
                <a:spcPct val="60000"/>
              </a:lnSpc>
              <a:defRPr sz="1400" b="1">
                <a:latin typeface="+mn-lt"/>
                <a:ea typeface="+mn-ea"/>
                <a:cs typeface="+mn-cs"/>
                <a:sym typeface="Calibri"/>
              </a:defRPr>
            </a:pPr>
            <a:r>
              <a:t>Spare parts support you can rely on </a:t>
            </a:r>
          </a:p>
          <a:p>
            <a:pPr>
              <a:defRPr sz="1400">
                <a:latin typeface="Calibri Light"/>
                <a:ea typeface="Calibri Light"/>
                <a:cs typeface="Calibri Light"/>
                <a:sym typeface="Calibri Light"/>
              </a:defRPr>
            </a:pPr>
            <a:endParaRPr/>
          </a:p>
          <a:p>
            <a:pPr marL="457200" lvl="1" indent="-228600">
              <a:lnSpc>
                <a:spcPct val="90000"/>
              </a:lnSpc>
              <a:buSzPct val="100000"/>
              <a:buChar char="•"/>
              <a:defRPr sz="1400">
                <a:latin typeface="Calibri Light"/>
                <a:ea typeface="Calibri Light"/>
                <a:cs typeface="Calibri Light"/>
                <a:sym typeface="Calibri Light"/>
              </a:defRPr>
            </a:pPr>
            <a:r>
              <a:t>Parts Service provides spare parts coverage and complete system protection beyond the standard warranty period.</a:t>
            </a:r>
          </a:p>
          <a:p>
            <a:pPr marL="457200" lvl="1" indent="-228600">
              <a:lnSpc>
                <a:spcPct val="90000"/>
              </a:lnSpc>
              <a:buSzPct val="100000"/>
              <a:buChar char="•"/>
              <a:defRPr sz="1400">
                <a:latin typeface="Calibri Light"/>
                <a:ea typeface="Calibri Light"/>
                <a:cs typeface="Calibri Light"/>
                <a:sym typeface="Calibri Light"/>
              </a:defRPr>
            </a:pPr>
            <a:r>
              <a:t>When combined with our Critical Logistics (CIL) upgrade, spare parts fulfillment is expedited. </a:t>
            </a:r>
          </a:p>
          <a:p>
            <a:pPr lvl="1" indent="228600">
              <a:lnSpc>
                <a:spcPct val="90000"/>
              </a:lnSpc>
              <a:defRPr sz="1400">
                <a:latin typeface="Calibri Light"/>
                <a:ea typeface="Calibri Light"/>
                <a:cs typeface="Calibri Light"/>
                <a:sym typeface="Calibri Light"/>
              </a:defRPr>
            </a:pPr>
            <a:endParaRPr/>
          </a:p>
          <a:p>
            <a:pPr lvl="1" indent="228600">
              <a:lnSpc>
                <a:spcPct val="60000"/>
              </a:lnSpc>
              <a:defRPr sz="1400" b="1">
                <a:latin typeface="+mn-lt"/>
                <a:ea typeface="+mn-ea"/>
                <a:cs typeface="+mn-cs"/>
                <a:sym typeface="Calibri"/>
              </a:defRPr>
            </a:pPr>
            <a:r>
              <a:t>Value </a:t>
            </a:r>
          </a:p>
          <a:p>
            <a:pPr>
              <a:defRPr sz="1400">
                <a:latin typeface="Calibri Light"/>
                <a:ea typeface="Calibri Light"/>
                <a:cs typeface="Calibri Light"/>
                <a:sym typeface="Calibri Light"/>
              </a:defRPr>
            </a:pPr>
            <a:endParaRPr/>
          </a:p>
          <a:p>
            <a:pPr marL="457200" lvl="1" indent="-228600">
              <a:lnSpc>
                <a:spcPct val="90000"/>
              </a:lnSpc>
              <a:buSzPct val="100000"/>
              <a:buChar char="•"/>
              <a:defRPr sz="1400">
                <a:latin typeface="Calibri Light"/>
                <a:ea typeface="Calibri Light"/>
                <a:cs typeface="Calibri Light"/>
                <a:sym typeface="Calibri Light"/>
              </a:defRPr>
            </a:pPr>
            <a:r>
              <a:t>Guaranteed and continued coverage for out-of-warranty parts prolong system life</a:t>
            </a:r>
          </a:p>
          <a:p>
            <a:pPr marL="457200" lvl="1" indent="-228600">
              <a:lnSpc>
                <a:spcPct val="90000"/>
              </a:lnSpc>
              <a:buSzPct val="100000"/>
              <a:buChar char="•"/>
              <a:defRPr sz="1400">
                <a:latin typeface="Calibri Light"/>
                <a:ea typeface="Calibri Light"/>
                <a:cs typeface="Calibri Light"/>
                <a:sym typeface="Calibri Light"/>
              </a:defRPr>
            </a:pPr>
            <a:r>
              <a:t>Complete system protection includes both Christie and third-party products</a:t>
            </a:r>
          </a:p>
          <a:p>
            <a:pPr marL="457200" lvl="1" indent="-228600">
              <a:lnSpc>
                <a:spcPct val="90000"/>
              </a:lnSpc>
              <a:buSzPct val="100000"/>
              <a:buChar char="•"/>
              <a:defRPr sz="1400">
                <a:latin typeface="Calibri Light"/>
                <a:ea typeface="Calibri Light"/>
                <a:cs typeface="Calibri Light"/>
                <a:sym typeface="Calibri Light"/>
              </a:defRPr>
            </a:pPr>
            <a:r>
              <a:t>With field services and CIL, Parts Service accelerates onsite case resolution and maximum system uptime</a:t>
            </a:r>
          </a:p>
        </p:txBody>
      </p:sp>
      <p:grpSp>
        <p:nvGrpSpPr>
          <p:cNvPr id="433" name="Group"/>
          <p:cNvGrpSpPr/>
          <p:nvPr/>
        </p:nvGrpSpPr>
        <p:grpSpPr>
          <a:xfrm>
            <a:off x="834569" y="1219484"/>
            <a:ext cx="409726" cy="409726"/>
            <a:chOff x="0" y="0"/>
            <a:chExt cx="409725" cy="409725"/>
          </a:xfrm>
        </p:grpSpPr>
        <p:sp>
          <p:nvSpPr>
            <p:cNvPr id="430" name="Circle"/>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431" name="Circle"/>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432" name="black-check-mark-png-13.png" descr="black-check-mark-png-13.png"/>
            <p:cNvPicPr>
              <a:picLocks noChangeAspect="1"/>
            </p:cNvPicPr>
            <p:nvPr/>
          </p:nvPicPr>
          <p:blipFill>
            <a:blip r:embed="rId4"/>
            <a:stretch>
              <a:fillRect/>
            </a:stretch>
          </p:blipFill>
          <p:spPr>
            <a:xfrm>
              <a:off x="0" y="0"/>
              <a:ext cx="409726" cy="409726"/>
            </a:xfrm>
            <a:prstGeom prst="rect">
              <a:avLst/>
            </a:prstGeom>
            <a:ln w="12700" cap="flat">
              <a:noFill/>
              <a:miter lim="400000"/>
            </a:ln>
            <a:effectLst/>
          </p:spPr>
        </p:pic>
      </p:grpSp>
      <p:pic>
        <p:nvPicPr>
          <p:cNvPr id="434" name="IMG_0046.jpg" descr="IMG_0046.jpg"/>
          <p:cNvPicPr>
            <a:picLocks noChangeAspect="1"/>
          </p:cNvPicPr>
          <p:nvPr/>
        </p:nvPicPr>
        <p:blipFill>
          <a:blip r:embed="rId5"/>
          <a:srcRect l="16941" r="26716"/>
          <a:stretch>
            <a:fillRect/>
          </a:stretch>
        </p:blipFill>
        <p:spPr>
          <a:xfrm>
            <a:off x="6791204" y="1424346"/>
            <a:ext cx="2352797" cy="2783286"/>
          </a:xfrm>
          <a:prstGeom prst="rect">
            <a:avLst/>
          </a:prstGeom>
          <a:ln w="12700">
            <a:miter lim="400000"/>
          </a:ln>
        </p:spPr>
      </p:pic>
      <p:sp>
        <p:nvSpPr>
          <p:cNvPr id="435" name="Parts Service and Protection program"/>
          <p:cNvSpPr txBox="1">
            <a:spLocks noGrp="1"/>
          </p:cNvSpPr>
          <p:nvPr>
            <p:ph type="title" idx="4294967295"/>
          </p:nvPr>
        </p:nvSpPr>
        <p:spPr>
          <a:xfrm>
            <a:off x="834569" y="498849"/>
            <a:ext cx="5914291" cy="674917"/>
          </a:xfrm>
          <a:prstGeom prst="rect">
            <a:avLst/>
          </a:prstGeom>
        </p:spPr>
        <p:txBody>
          <a:bodyPr lIns="45718" tIns="45718" rIns="45718" bIns="45718"/>
          <a:lstStyle>
            <a:lvl1pPr>
              <a:defRPr sz="2400" b="1"/>
            </a:lvl1pPr>
          </a:lstStyle>
          <a:p>
            <a:r>
              <a:rPr dirty="0"/>
              <a:t>Parts service</a:t>
            </a:r>
            <a:r>
              <a:rPr lang="en-US" dirty="0"/>
              <a:t> coverage</a:t>
            </a:r>
            <a:endParaRPr dirty="0"/>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7" name="image9.png" descr="image9.png"/>
          <p:cNvPicPr>
            <a:picLocks noChangeAspect="1"/>
          </p:cNvPicPr>
          <p:nvPr/>
        </p:nvPicPr>
        <p:blipFill>
          <a:blip r:embed="rId2"/>
          <a:srcRect l="8611" t="3062"/>
          <a:stretch>
            <a:fillRect/>
          </a:stretch>
        </p:blipFill>
        <p:spPr>
          <a:xfrm>
            <a:off x="-1" y="-2"/>
            <a:ext cx="763284" cy="1727202"/>
          </a:xfrm>
          <a:prstGeom prst="rect">
            <a:avLst/>
          </a:prstGeom>
          <a:ln w="12700">
            <a:miter lim="400000"/>
          </a:ln>
        </p:spPr>
      </p:pic>
      <p:sp>
        <p:nvSpPr>
          <p:cNvPr id="438" name="Parts coverage programs"/>
          <p:cNvSpPr txBox="1">
            <a:spLocks noGrp="1"/>
          </p:cNvSpPr>
          <p:nvPr>
            <p:ph type="title" idx="4294967295"/>
          </p:nvPr>
        </p:nvSpPr>
        <p:spPr>
          <a:xfrm>
            <a:off x="834569" y="498849"/>
            <a:ext cx="5914291" cy="674917"/>
          </a:xfrm>
          <a:prstGeom prst="rect">
            <a:avLst/>
          </a:prstGeom>
        </p:spPr>
        <p:txBody>
          <a:bodyPr lIns="45718" tIns="45718" rIns="45718" bIns="45718"/>
          <a:lstStyle>
            <a:lvl1pPr>
              <a:defRPr sz="2400" b="1"/>
            </a:lvl1pPr>
          </a:lstStyle>
          <a:p>
            <a:r>
              <a:t>Parts coverage programs </a:t>
            </a:r>
          </a:p>
        </p:txBody>
      </p:sp>
      <p:pic>
        <p:nvPicPr>
          <p:cNvPr id="439" name="PARTS COVERAGE PROGRAMS.png" descr="PARTS COVERAGE PROGRAMS.png"/>
          <p:cNvPicPr>
            <a:picLocks noChangeAspect="1"/>
          </p:cNvPicPr>
          <p:nvPr/>
        </p:nvPicPr>
        <p:blipFill>
          <a:blip r:embed="rId3"/>
          <a:srcRect b="5468"/>
          <a:stretch>
            <a:fillRect/>
          </a:stretch>
        </p:blipFill>
        <p:spPr>
          <a:xfrm>
            <a:off x="602654" y="140493"/>
            <a:ext cx="7938557" cy="5002972"/>
          </a:xfrm>
          <a:prstGeom prst="rect">
            <a:avLst/>
          </a:prstGeom>
          <a:ln w="12700">
            <a:miter lim="400000"/>
          </a:ln>
        </p:spPr>
      </p:pic>
      <p:sp>
        <p:nvSpPr>
          <p:cNvPr id="440" name="Christie® Professional Services is one of the industry’s most trusted advisors in designing, building, deploying and supporting commercial audio-visual display systems.…"/>
          <p:cNvSpPr txBox="1"/>
          <p:nvPr/>
        </p:nvSpPr>
        <p:spPr>
          <a:xfrm>
            <a:off x="4828603" y="498849"/>
            <a:ext cx="4315397" cy="523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defRPr sz="1400" b="1">
                <a:latin typeface="+mn-lt"/>
                <a:ea typeface="+mn-ea"/>
                <a:cs typeface="+mn-cs"/>
                <a:sym typeface="Calibri"/>
              </a:defRPr>
            </a:lvl1pPr>
          </a:lstStyle>
          <a:p>
            <a:r>
              <a:t>Extend your Christie solution for up to 10  worry-free years of ownership and beyond.</a:t>
            </a:r>
          </a:p>
        </p:txBody>
      </p:sp>
      <p:sp>
        <p:nvSpPr>
          <p:cNvPr id="441" name="Christie® Professional Services is one of the industry’s most trusted advisors in designing, building, deploying and supporting commercial audio-visual display systems.…"/>
          <p:cNvSpPr txBox="1"/>
          <p:nvPr/>
        </p:nvSpPr>
        <p:spPr>
          <a:xfrm>
            <a:off x="7873055" y="3302346"/>
            <a:ext cx="1090667" cy="16226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nSpc>
                <a:spcPts val="1400"/>
              </a:lnSpc>
              <a:spcBef>
                <a:spcPts val="300"/>
              </a:spcBef>
              <a:defRPr sz="650" spc="-10">
                <a:latin typeface="Calibri Light"/>
                <a:ea typeface="Calibri Light"/>
                <a:cs typeface="Calibri Light"/>
                <a:sym typeface="Calibri Light"/>
              </a:defRPr>
            </a:pPr>
            <a:r>
              <a:t>1  Dependent on third-party              manufacturer support.</a:t>
            </a:r>
          </a:p>
          <a:p>
            <a:pPr>
              <a:lnSpc>
                <a:spcPts val="1400"/>
              </a:lnSpc>
              <a:spcBef>
                <a:spcPts val="300"/>
              </a:spcBef>
              <a:defRPr sz="650" spc="-10">
                <a:latin typeface="Calibri Light"/>
                <a:ea typeface="Calibri Light"/>
                <a:cs typeface="Calibri Light"/>
                <a:sym typeface="Calibri Light"/>
              </a:defRPr>
            </a:pPr>
            <a:r>
              <a:t>2  From a Christie warehouse and subject to availability.</a:t>
            </a:r>
          </a:p>
          <a:p>
            <a:pPr>
              <a:lnSpc>
                <a:spcPts val="1400"/>
              </a:lnSpc>
              <a:spcBef>
                <a:spcPts val="300"/>
              </a:spcBef>
              <a:defRPr sz="650" spc="-10">
                <a:latin typeface="Calibri Light"/>
                <a:ea typeface="Calibri Light"/>
                <a:cs typeface="Calibri Light"/>
                <a:sym typeface="Calibri Light"/>
              </a:defRPr>
            </a:pPr>
            <a:r>
              <a:t>3  From our forward stocking-stocking locations and subject to availability.</a:t>
            </a:r>
          </a:p>
          <a:p>
            <a:pPr>
              <a:lnSpc>
                <a:spcPts val="1400"/>
              </a:lnSpc>
              <a:spcBef>
                <a:spcPts val="300"/>
              </a:spcBef>
              <a:defRPr sz="650" spc="-10">
                <a:latin typeface="Calibri Light"/>
                <a:ea typeface="Calibri Light"/>
                <a:cs typeface="Calibri Light"/>
                <a:sym typeface="Calibri Light"/>
              </a:defRPr>
            </a:pPr>
            <a:r>
              <a:t>4  For equipment capable of being sent in for repair. </a:t>
            </a:r>
          </a:p>
          <a:p>
            <a:pPr>
              <a:lnSpc>
                <a:spcPts val="1400"/>
              </a:lnSpc>
              <a:spcBef>
                <a:spcPts val="300"/>
              </a:spcBef>
              <a:defRPr sz="650" spc="-10">
                <a:latin typeface="Calibri Light"/>
                <a:ea typeface="Calibri Light"/>
                <a:cs typeface="Calibri Light"/>
                <a:sym typeface="Calibri Light"/>
              </a:defRPr>
            </a:pPr>
            <a:r>
              <a:t>5  Available with the purchase of a Standard service package.</a:t>
            </a:r>
          </a:p>
          <a:p>
            <a:pPr>
              <a:lnSpc>
                <a:spcPts val="1400"/>
              </a:lnSpc>
              <a:spcBef>
                <a:spcPts val="300"/>
              </a:spcBef>
              <a:defRPr sz="650" spc="-10">
                <a:latin typeface="Calibri Light"/>
                <a:ea typeface="Calibri Light"/>
                <a:cs typeface="Calibri Light"/>
                <a:sym typeface="Calibri Light"/>
              </a:defRPr>
            </a:pPr>
            <a:r>
              <a:t>6  After we receive the defective part for repair.</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 name="Critical Inventory Logistics"/>
          <p:cNvSpPr txBox="1">
            <a:spLocks noGrp="1"/>
          </p:cNvSpPr>
          <p:nvPr>
            <p:ph type="title" idx="4294967295"/>
          </p:nvPr>
        </p:nvSpPr>
        <p:spPr>
          <a:xfrm>
            <a:off x="834568" y="498849"/>
            <a:ext cx="5167090" cy="674917"/>
          </a:xfrm>
          <a:prstGeom prst="rect">
            <a:avLst/>
          </a:prstGeom>
        </p:spPr>
        <p:txBody>
          <a:bodyPr lIns="45718" tIns="45718" rIns="45718" bIns="45718"/>
          <a:lstStyle>
            <a:lvl1pPr>
              <a:defRPr sz="2400" b="1"/>
            </a:lvl1pPr>
          </a:lstStyle>
          <a:p>
            <a:r>
              <a:t>Critical Inventory Logistics (CIL) </a:t>
            </a:r>
          </a:p>
        </p:txBody>
      </p:sp>
      <p:grpSp>
        <p:nvGrpSpPr>
          <p:cNvPr id="446" name="Group"/>
          <p:cNvGrpSpPr/>
          <p:nvPr/>
        </p:nvGrpSpPr>
        <p:grpSpPr>
          <a:xfrm>
            <a:off x="-1" y="-3"/>
            <a:ext cx="9144000" cy="5157845"/>
            <a:chOff x="0" y="-1"/>
            <a:chExt cx="9143998" cy="5157844"/>
          </a:xfrm>
        </p:grpSpPr>
        <p:pic>
          <p:nvPicPr>
            <p:cNvPr id="444" name="image9.png" descr="image9.png"/>
            <p:cNvPicPr>
              <a:picLocks noChangeAspect="1"/>
            </p:cNvPicPr>
            <p:nvPr/>
          </p:nvPicPr>
          <p:blipFill>
            <a:blip r:embed="rId2"/>
            <a:srcRect l="8611" t="3063"/>
            <a:stretch>
              <a:fillRect/>
            </a:stretch>
          </p:blipFill>
          <p:spPr>
            <a:xfrm>
              <a:off x="-1" y="-2"/>
              <a:ext cx="763284" cy="1727202"/>
            </a:xfrm>
            <a:prstGeom prst="rect">
              <a:avLst/>
            </a:prstGeom>
            <a:ln w="12700" cap="flat">
              <a:noFill/>
              <a:miter lim="400000"/>
            </a:ln>
            <a:effectLst/>
          </p:spPr>
        </p:pic>
        <p:pic>
          <p:nvPicPr>
            <p:cNvPr id="445" name="image8.png" descr="image8.png"/>
            <p:cNvPicPr>
              <a:picLocks noChangeAspect="1"/>
            </p:cNvPicPr>
            <p:nvPr/>
          </p:nvPicPr>
          <p:blipFill>
            <a:blip r:embed="rId3"/>
            <a:stretch>
              <a:fillRect/>
            </a:stretch>
          </p:blipFill>
          <p:spPr>
            <a:xfrm>
              <a:off x="7308112" y="4501037"/>
              <a:ext cx="1835887" cy="656806"/>
            </a:xfrm>
            <a:prstGeom prst="rect">
              <a:avLst/>
            </a:prstGeom>
            <a:ln w="12700" cap="flat">
              <a:noFill/>
              <a:miter lim="400000"/>
            </a:ln>
            <a:effectLst/>
          </p:spPr>
        </p:pic>
      </p:grpSp>
      <p:pic>
        <p:nvPicPr>
          <p:cNvPr id="447" name="cil-banner.jpg" descr="cil-banner.jpg"/>
          <p:cNvPicPr>
            <a:picLocks noChangeAspect="1"/>
          </p:cNvPicPr>
          <p:nvPr/>
        </p:nvPicPr>
        <p:blipFill>
          <a:blip r:embed="rId4"/>
          <a:srcRect r="63656"/>
          <a:stretch>
            <a:fillRect/>
          </a:stretch>
        </p:blipFill>
        <p:spPr>
          <a:xfrm>
            <a:off x="6783785" y="1424346"/>
            <a:ext cx="2360216" cy="2783316"/>
          </a:xfrm>
          <a:prstGeom prst="rect">
            <a:avLst/>
          </a:prstGeom>
          <a:ln w="12700">
            <a:miter lim="400000"/>
          </a:ln>
        </p:spPr>
      </p:pic>
      <p:sp>
        <p:nvSpPr>
          <p:cNvPr id="448" name="Christie® Professional Services is one of the industry’s most trusted advisors in designing, building, deploying and supporting commercial audio-visual display systems.…"/>
          <p:cNvSpPr txBox="1"/>
          <p:nvPr/>
        </p:nvSpPr>
        <p:spPr>
          <a:xfrm>
            <a:off x="1247563" y="1325118"/>
            <a:ext cx="5437651" cy="25806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a:latin typeface="+mn-lt"/>
                <a:ea typeface="+mn-ea"/>
                <a:cs typeface="+mn-cs"/>
                <a:sym typeface="Calibri"/>
              </a:defRPr>
            </a:pPr>
            <a:r>
              <a:t>Ensures the right part in the right place at the right time</a:t>
            </a:r>
          </a:p>
          <a:p>
            <a:pPr>
              <a:defRPr sz="1400">
                <a:latin typeface="Calibri Light"/>
                <a:ea typeface="Calibri Light"/>
                <a:cs typeface="Calibri Light"/>
                <a:sym typeface="Calibri Light"/>
              </a:defRPr>
            </a:pPr>
            <a:endParaRPr/>
          </a:p>
          <a:p>
            <a:pPr marL="457200" lvl="1" indent="-228600">
              <a:buSzPct val="100000"/>
              <a:buChar char="•"/>
              <a:defRPr sz="1400">
                <a:latin typeface="Calibri Light"/>
                <a:ea typeface="Calibri Light"/>
                <a:cs typeface="Calibri Light"/>
                <a:sym typeface="Calibri Light"/>
              </a:defRPr>
            </a:pPr>
            <a:r>
              <a:t>Our CIL network is comprised of forward-stocking locations and a central stocking location where we strategically deploy spare parts inventory for optimal positioning and access. </a:t>
            </a:r>
          </a:p>
          <a:p>
            <a:pPr>
              <a:lnSpc>
                <a:spcPct val="50000"/>
              </a:lnSpc>
              <a:defRPr sz="1400">
                <a:latin typeface="Calibri Light"/>
                <a:ea typeface="Calibri Light"/>
                <a:cs typeface="Calibri Light"/>
                <a:sym typeface="Calibri Light"/>
              </a:defRPr>
            </a:pPr>
            <a:endParaRPr/>
          </a:p>
          <a:p>
            <a:pPr lvl="1" indent="228600">
              <a:defRPr sz="1400" b="1">
                <a:latin typeface="+mn-lt"/>
                <a:ea typeface="+mn-ea"/>
                <a:cs typeface="+mn-cs"/>
                <a:sym typeface="Calibri"/>
              </a:defRPr>
            </a:pPr>
            <a:r>
              <a:t>Value </a:t>
            </a:r>
          </a:p>
          <a:p>
            <a:pPr>
              <a:lnSpc>
                <a:spcPct val="50000"/>
              </a:lnSpc>
              <a:defRPr sz="1400">
                <a:latin typeface="Calibri Light"/>
                <a:ea typeface="Calibri Light"/>
                <a:cs typeface="Calibri Light"/>
                <a:sym typeface="Calibri Light"/>
              </a:defRPr>
            </a:pPr>
            <a:endParaRPr/>
          </a:p>
          <a:p>
            <a:pPr marL="457200" lvl="1" indent="-228600">
              <a:buSzPct val="100000"/>
              <a:buChar char="•"/>
              <a:defRPr sz="1400">
                <a:latin typeface="Calibri Light"/>
                <a:ea typeface="Calibri Light"/>
                <a:cs typeface="Calibri Light"/>
                <a:sym typeface="Calibri Light"/>
              </a:defRPr>
            </a:pPr>
            <a:r>
              <a:t>Mission-critical spare parts ship immediately without RMA delay</a:t>
            </a:r>
          </a:p>
          <a:p>
            <a:pPr marL="457200" lvl="1" indent="-228600">
              <a:buSzPct val="100000"/>
              <a:buChar char="•"/>
              <a:defRPr sz="1400">
                <a:latin typeface="Calibri Light"/>
                <a:ea typeface="Calibri Light"/>
                <a:cs typeface="Calibri Light"/>
                <a:sym typeface="Calibri Light"/>
              </a:defRPr>
            </a:pPr>
            <a:r>
              <a:t>Optimized spare parts management ensures expedited fulfillment</a:t>
            </a:r>
          </a:p>
          <a:p>
            <a:pPr marL="457200" lvl="1" indent="-228600">
              <a:buSzPct val="100000"/>
              <a:buChar char="•"/>
              <a:defRPr sz="1400">
                <a:latin typeface="Calibri Light"/>
                <a:ea typeface="Calibri Light"/>
                <a:cs typeface="Calibri Light"/>
                <a:sym typeface="Calibri Light"/>
              </a:defRPr>
            </a:pPr>
            <a:r>
              <a:t>Local access and extended hours to spare parts accelerate onsite case resolution</a:t>
            </a:r>
          </a:p>
        </p:txBody>
      </p:sp>
      <p:grpSp>
        <p:nvGrpSpPr>
          <p:cNvPr id="452" name="Group"/>
          <p:cNvGrpSpPr/>
          <p:nvPr/>
        </p:nvGrpSpPr>
        <p:grpSpPr>
          <a:xfrm>
            <a:off x="834569" y="1219484"/>
            <a:ext cx="409726" cy="409726"/>
            <a:chOff x="0" y="0"/>
            <a:chExt cx="409725" cy="409725"/>
          </a:xfrm>
        </p:grpSpPr>
        <p:sp>
          <p:nvSpPr>
            <p:cNvPr id="449" name="Circle"/>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450" name="Circle"/>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451" name="black-check-mark-png-13.png" descr="black-check-mark-png-13.png"/>
            <p:cNvPicPr>
              <a:picLocks noChangeAspect="1"/>
            </p:cNvPicPr>
            <p:nvPr/>
          </p:nvPicPr>
          <p:blipFill>
            <a:blip r:embed="rId5"/>
            <a:stretch>
              <a:fillRect/>
            </a:stretch>
          </p:blipFill>
          <p:spPr>
            <a:xfrm>
              <a:off x="0" y="0"/>
              <a:ext cx="409726" cy="409726"/>
            </a:xfrm>
            <a:prstGeom prst="rect">
              <a:avLst/>
            </a:prstGeom>
            <a:ln w="12700" cap="flat">
              <a:noFill/>
              <a:miter lim="400000"/>
            </a:ln>
            <a:effectLst/>
          </p:spPr>
        </p:pic>
      </p:gr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 name="Tailored support services to protect your investment"/>
          <p:cNvSpPr txBox="1">
            <a:spLocks noGrp="1"/>
          </p:cNvSpPr>
          <p:nvPr>
            <p:ph type="title" idx="4294967295"/>
          </p:nvPr>
        </p:nvSpPr>
        <p:spPr>
          <a:xfrm>
            <a:off x="834569" y="498849"/>
            <a:ext cx="8135905" cy="674917"/>
          </a:xfrm>
          <a:prstGeom prst="rect">
            <a:avLst/>
          </a:prstGeom>
        </p:spPr>
        <p:txBody>
          <a:bodyPr lIns="45718" tIns="45718" rIns="45718" bIns="45718"/>
          <a:lstStyle>
            <a:lvl1pPr>
              <a:defRPr sz="2400" b="1"/>
            </a:lvl1pPr>
          </a:lstStyle>
          <a:p>
            <a:r>
              <a:t>Tailored support services to protect your investment </a:t>
            </a:r>
          </a:p>
        </p:txBody>
      </p:sp>
      <p:sp>
        <p:nvSpPr>
          <p:cNvPr id="455" name="Christie® Professional Services is one of the industry’s most trusted advisors in designing, building, deploying and supporting commercial audio-visual display systems.…"/>
          <p:cNvSpPr txBox="1"/>
          <p:nvPr/>
        </p:nvSpPr>
        <p:spPr>
          <a:xfrm>
            <a:off x="1244293" y="1586198"/>
            <a:ext cx="3327708" cy="24270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spcBef>
                <a:spcPts val="700"/>
              </a:spcBef>
              <a:defRPr sz="1400">
                <a:latin typeface="Calibri Light"/>
                <a:ea typeface="Calibri Light"/>
                <a:cs typeface="Calibri Light"/>
                <a:sym typeface="Calibri Light"/>
              </a:defRPr>
            </a:pPr>
            <a:r>
              <a:t>Whether you have a new Christie display solution or one that’s been serving you for years, our fully customizable service and support packages help prolong the life of your products and get the most from your investment.  </a:t>
            </a:r>
          </a:p>
          <a:p>
            <a:pPr>
              <a:spcBef>
                <a:spcPts val="700"/>
              </a:spcBef>
              <a:defRPr sz="1400">
                <a:latin typeface="Calibri Light"/>
                <a:ea typeface="Calibri Light"/>
                <a:cs typeface="Calibri Light"/>
                <a:sym typeface="Calibri Light"/>
              </a:defRPr>
            </a:pPr>
            <a:r>
              <a:t>If you need routine maintenance,  troubleshooting, or repair, our support services help manage costs and get the level of support you need. </a:t>
            </a:r>
          </a:p>
        </p:txBody>
      </p:sp>
      <p:grpSp>
        <p:nvGrpSpPr>
          <p:cNvPr id="459" name="Group"/>
          <p:cNvGrpSpPr/>
          <p:nvPr/>
        </p:nvGrpSpPr>
        <p:grpSpPr>
          <a:xfrm>
            <a:off x="834569" y="1586198"/>
            <a:ext cx="409726" cy="409727"/>
            <a:chOff x="0" y="0"/>
            <a:chExt cx="409725" cy="409725"/>
          </a:xfrm>
        </p:grpSpPr>
        <p:sp>
          <p:nvSpPr>
            <p:cNvPr id="456" name="Circle"/>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457" name="Circle"/>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458" name="black-check-mark-png-13.png" descr="black-check-mark-png-13.png"/>
            <p:cNvPicPr>
              <a:picLocks noChangeAspect="1"/>
            </p:cNvPicPr>
            <p:nvPr/>
          </p:nvPicPr>
          <p:blipFill>
            <a:blip r:embed="rId2"/>
            <a:stretch>
              <a:fillRect/>
            </a:stretch>
          </p:blipFill>
          <p:spPr>
            <a:xfrm>
              <a:off x="0" y="0"/>
              <a:ext cx="409726" cy="409726"/>
            </a:xfrm>
            <a:prstGeom prst="rect">
              <a:avLst/>
            </a:prstGeom>
            <a:ln w="12700" cap="flat">
              <a:noFill/>
              <a:miter lim="400000"/>
            </a:ln>
            <a:effectLst/>
          </p:spPr>
        </p:pic>
      </p:grpSp>
      <p:grpSp>
        <p:nvGrpSpPr>
          <p:cNvPr id="463" name="Group"/>
          <p:cNvGrpSpPr/>
          <p:nvPr/>
        </p:nvGrpSpPr>
        <p:grpSpPr>
          <a:xfrm>
            <a:off x="834569" y="2904170"/>
            <a:ext cx="409726" cy="409727"/>
            <a:chOff x="0" y="0"/>
            <a:chExt cx="409725" cy="409725"/>
          </a:xfrm>
        </p:grpSpPr>
        <p:sp>
          <p:nvSpPr>
            <p:cNvPr id="460" name="Circle"/>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461" name="Circle"/>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462" name="black-check-mark-png-13.png" descr="black-check-mark-png-13.png"/>
            <p:cNvPicPr>
              <a:picLocks noChangeAspect="1"/>
            </p:cNvPicPr>
            <p:nvPr/>
          </p:nvPicPr>
          <p:blipFill>
            <a:blip r:embed="rId2"/>
            <a:stretch>
              <a:fillRect/>
            </a:stretch>
          </p:blipFill>
          <p:spPr>
            <a:xfrm>
              <a:off x="0" y="0"/>
              <a:ext cx="409726" cy="409726"/>
            </a:xfrm>
            <a:prstGeom prst="rect">
              <a:avLst/>
            </a:prstGeom>
            <a:ln w="12700" cap="flat">
              <a:noFill/>
              <a:miter lim="400000"/>
            </a:ln>
            <a:effectLst/>
          </p:spPr>
        </p:pic>
      </p:grpSp>
      <p:grpSp>
        <p:nvGrpSpPr>
          <p:cNvPr id="466" name="Group"/>
          <p:cNvGrpSpPr/>
          <p:nvPr/>
        </p:nvGrpSpPr>
        <p:grpSpPr>
          <a:xfrm>
            <a:off x="-1" y="-3"/>
            <a:ext cx="9144000" cy="5157845"/>
            <a:chOff x="0" y="-1"/>
            <a:chExt cx="9143998" cy="5157844"/>
          </a:xfrm>
        </p:grpSpPr>
        <p:pic>
          <p:nvPicPr>
            <p:cNvPr id="464" name="image9.png" descr="image9.png"/>
            <p:cNvPicPr>
              <a:picLocks noChangeAspect="1"/>
            </p:cNvPicPr>
            <p:nvPr/>
          </p:nvPicPr>
          <p:blipFill>
            <a:blip r:embed="rId3"/>
            <a:srcRect l="8611" t="3063"/>
            <a:stretch>
              <a:fillRect/>
            </a:stretch>
          </p:blipFill>
          <p:spPr>
            <a:xfrm>
              <a:off x="-1" y="-2"/>
              <a:ext cx="763284" cy="1727202"/>
            </a:xfrm>
            <a:prstGeom prst="rect">
              <a:avLst/>
            </a:prstGeom>
            <a:ln w="12700" cap="flat">
              <a:noFill/>
              <a:miter lim="400000"/>
            </a:ln>
            <a:effectLst/>
          </p:spPr>
        </p:pic>
        <p:pic>
          <p:nvPicPr>
            <p:cNvPr id="465" name="image8.png" descr="image8.png"/>
            <p:cNvPicPr>
              <a:picLocks noChangeAspect="1"/>
            </p:cNvPicPr>
            <p:nvPr/>
          </p:nvPicPr>
          <p:blipFill>
            <a:blip r:embed="rId4"/>
            <a:stretch>
              <a:fillRect/>
            </a:stretch>
          </p:blipFill>
          <p:spPr>
            <a:xfrm>
              <a:off x="7308112" y="4501037"/>
              <a:ext cx="1835887" cy="656806"/>
            </a:xfrm>
            <a:prstGeom prst="rect">
              <a:avLst/>
            </a:prstGeom>
            <a:ln w="12700" cap="flat">
              <a:noFill/>
              <a:miter lim="400000"/>
            </a:ln>
            <a:effectLst/>
          </p:spPr>
        </p:pic>
      </p:grpSp>
      <p:pic>
        <p:nvPicPr>
          <p:cNvPr id="467" name="NOC-167.jpg" descr="NOC-167.jpg"/>
          <p:cNvPicPr>
            <a:picLocks noChangeAspect="1"/>
          </p:cNvPicPr>
          <p:nvPr/>
        </p:nvPicPr>
        <p:blipFill>
          <a:blip r:embed="rId5"/>
          <a:srcRect l="14227" t="4870" b="4870"/>
          <a:stretch>
            <a:fillRect/>
          </a:stretch>
        </p:blipFill>
        <p:spPr>
          <a:xfrm>
            <a:off x="4987925" y="1341626"/>
            <a:ext cx="4156048" cy="2916235"/>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9" name="Picture 22" descr="Picture 22"/>
          <p:cNvPicPr>
            <a:picLocks noChangeAspect="1"/>
          </p:cNvPicPr>
          <p:nvPr/>
        </p:nvPicPr>
        <p:blipFill>
          <a:blip r:embed="rId2"/>
          <a:stretch>
            <a:fillRect/>
          </a:stretch>
        </p:blipFill>
        <p:spPr>
          <a:xfrm>
            <a:off x="624536" y="704995"/>
            <a:ext cx="154843" cy="1760299"/>
          </a:xfrm>
          <a:prstGeom prst="rect">
            <a:avLst/>
          </a:prstGeom>
          <a:ln w="12700">
            <a:miter lim="400000"/>
          </a:ln>
        </p:spPr>
      </p:pic>
      <p:pic>
        <p:nvPicPr>
          <p:cNvPr id="470" name="Picture 12" descr="Picture 12"/>
          <p:cNvPicPr>
            <a:picLocks noChangeAspect="1"/>
          </p:cNvPicPr>
          <p:nvPr/>
        </p:nvPicPr>
        <p:blipFill>
          <a:blip r:embed="rId3"/>
          <a:srcRect t="26954" r="9497"/>
          <a:stretch>
            <a:fillRect/>
          </a:stretch>
        </p:blipFill>
        <p:spPr>
          <a:xfrm>
            <a:off x="5505308" y="0"/>
            <a:ext cx="3638692" cy="4410444"/>
          </a:xfrm>
          <a:prstGeom prst="rect">
            <a:avLst/>
          </a:prstGeom>
          <a:ln w="12700">
            <a:miter lim="400000"/>
          </a:ln>
        </p:spPr>
      </p:pic>
      <p:pic>
        <p:nvPicPr>
          <p:cNvPr id="471" name="Picture 6" descr="Picture 6"/>
          <p:cNvPicPr>
            <a:picLocks noChangeAspect="1"/>
          </p:cNvPicPr>
          <p:nvPr/>
        </p:nvPicPr>
        <p:blipFill>
          <a:blip r:embed="rId4"/>
          <a:srcRect b="43155"/>
          <a:stretch>
            <a:fillRect/>
          </a:stretch>
        </p:blipFill>
        <p:spPr>
          <a:xfrm>
            <a:off x="7308112" y="4501038"/>
            <a:ext cx="1835887" cy="373364"/>
          </a:xfrm>
          <a:prstGeom prst="rect">
            <a:avLst/>
          </a:prstGeom>
          <a:ln w="12700">
            <a:miter lim="400000"/>
          </a:ln>
        </p:spPr>
      </p:pic>
      <p:sp>
        <p:nvSpPr>
          <p:cNvPr id="472" name="Thank you"/>
          <p:cNvSpPr txBox="1"/>
          <p:nvPr/>
        </p:nvSpPr>
        <p:spPr>
          <a:xfrm>
            <a:off x="560227" y="2595334"/>
            <a:ext cx="1310763" cy="3506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spAutoFit/>
          </a:bodyPr>
          <a:lstStyle>
            <a:lvl1pPr>
              <a:defRPr b="1">
                <a:latin typeface="Arial"/>
                <a:ea typeface="Arial"/>
                <a:cs typeface="Arial"/>
                <a:sym typeface="Arial"/>
              </a:defRPr>
            </a:lvl1pPr>
          </a:lstStyle>
          <a:p>
            <a:r>
              <a:t>Thank you </a:t>
            </a:r>
          </a:p>
        </p:txBody>
      </p:sp>
      <p:pic>
        <p:nvPicPr>
          <p:cNvPr id="473" name="gemini-man-plf-1.jpg" descr="gemini-man-plf-1.jpg"/>
          <p:cNvPicPr>
            <a:picLocks noChangeAspect="1"/>
          </p:cNvPicPr>
          <p:nvPr/>
        </p:nvPicPr>
        <p:blipFill>
          <a:blip r:embed="rId5"/>
          <a:srcRect t="9239" r="2888" b="22653"/>
          <a:stretch>
            <a:fillRect/>
          </a:stretch>
        </p:blipFill>
        <p:spPr>
          <a:xfrm>
            <a:off x="779377" y="704994"/>
            <a:ext cx="4599059" cy="1761909"/>
          </a:xfrm>
          <a:prstGeom prst="rect">
            <a:avLst/>
          </a:prstGeom>
          <a:ln w="12700">
            <a:miter lim="400000"/>
          </a:ln>
        </p:spPr>
      </p:pic>
      <p:sp>
        <p:nvSpPr>
          <p:cNvPr id="474" name="Rectangle"/>
          <p:cNvSpPr/>
          <p:nvPr/>
        </p:nvSpPr>
        <p:spPr>
          <a:xfrm>
            <a:off x="1964377" y="1437339"/>
            <a:ext cx="2388273" cy="203459"/>
          </a:xfrm>
          <a:prstGeom prst="rect">
            <a:avLst/>
          </a:prstGeom>
          <a:solidFill>
            <a:srgbClr val="FFFFFF"/>
          </a:solidFill>
          <a:ln w="12700">
            <a:solidFill>
              <a:srgbClr val="FFFFFF"/>
            </a:solidFill>
            <a:miter/>
          </a:ln>
        </p:spPr>
        <p:txBody>
          <a:bodyPr lIns="45718" tIns="45718" rIns="45718" bIns="45718" anchor="ctr"/>
          <a:lstStyle/>
          <a:p>
            <a:pPr>
              <a:defRPr>
                <a:latin typeface="+mn-lt"/>
                <a:ea typeface="+mn-ea"/>
                <a:cs typeface="+mn-cs"/>
                <a:sym typeface="Calibri"/>
              </a:defRPr>
            </a:pPr>
            <a:endParaRPr/>
          </a:p>
        </p:txBody>
      </p:sp>
      <p:sp>
        <p:nvSpPr>
          <p:cNvPr id="475" name="THOSE WHO…"/>
          <p:cNvSpPr txBox="1"/>
          <p:nvPr/>
        </p:nvSpPr>
        <p:spPr>
          <a:xfrm>
            <a:off x="1118404" y="1367477"/>
            <a:ext cx="849603" cy="342899"/>
          </a:xfrm>
          <a:prstGeom prst="rect">
            <a:avLst/>
          </a:prstGeom>
          <a:ln w="12700">
            <a:miter lim="400000"/>
          </a:ln>
          <a:effectLst>
            <a:outerShdw blurRad="38100" dist="9785" dir="5400000" rotWithShape="0">
              <a:srgbClr val="000000"/>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spAutoFit/>
          </a:bodyPr>
          <a:lstStyle/>
          <a:p>
            <a:pPr>
              <a:lnSpc>
                <a:spcPct val="80000"/>
              </a:lnSpc>
              <a:defRPr sz="900">
                <a:solidFill>
                  <a:srgbClr val="FFFFFF"/>
                </a:solidFill>
                <a:latin typeface="Avenir Next Cyr Bold"/>
                <a:ea typeface="Avenir Next Cyr Bold"/>
                <a:cs typeface="Avenir Next Cyr Bold"/>
                <a:sym typeface="Avenir Next Cyr Bold"/>
              </a:defRPr>
            </a:pPr>
            <a:r>
              <a:t>THOSE WHO</a:t>
            </a:r>
          </a:p>
          <a:p>
            <a:pPr>
              <a:lnSpc>
                <a:spcPct val="90000"/>
              </a:lnSpc>
              <a:defRPr sz="900">
                <a:solidFill>
                  <a:srgbClr val="FFFFFF"/>
                </a:solidFill>
                <a:latin typeface="Avenir Next Cyr Bold"/>
                <a:ea typeface="Avenir Next Cyr Bold"/>
                <a:cs typeface="Avenir Next Cyr Bold"/>
                <a:sym typeface="Avenir Next Cyr Bold"/>
              </a:defRPr>
            </a:pPr>
            <a:r>
              <a:t>            KNOW</a:t>
            </a:r>
          </a:p>
        </p:txBody>
      </p:sp>
      <p:sp>
        <p:nvSpPr>
          <p:cNvPr id="476" name="UNFORGETTABLE CINEMA EXPERIENCES"/>
          <p:cNvSpPr txBox="1"/>
          <p:nvPr/>
        </p:nvSpPr>
        <p:spPr>
          <a:xfrm>
            <a:off x="1946925" y="1425198"/>
            <a:ext cx="2531169" cy="2311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defRPr sz="800">
                <a:latin typeface="Arial Black"/>
                <a:ea typeface="Arial Black"/>
                <a:cs typeface="Arial Black"/>
                <a:sym typeface="Arial Black"/>
              </a:defRPr>
            </a:lvl1pPr>
          </a:lstStyle>
          <a:p>
            <a:r>
              <a:t>UNFORGETTABLE CINEMA EXPERIENCES </a:t>
            </a:r>
          </a:p>
        </p:txBody>
      </p:sp>
      <p:pic>
        <p:nvPicPr>
          <p:cNvPr id="477" name="Christie-logo-white.pdf" descr="Christie-logo-white.pdf"/>
          <p:cNvPicPr>
            <a:picLocks noChangeAspect="1"/>
          </p:cNvPicPr>
          <p:nvPr/>
        </p:nvPicPr>
        <p:blipFill>
          <a:blip r:embed="rId6"/>
          <a:stretch>
            <a:fillRect/>
          </a:stretch>
        </p:blipFill>
        <p:spPr>
          <a:xfrm>
            <a:off x="4327790" y="1472120"/>
            <a:ext cx="807620" cy="263855"/>
          </a:xfrm>
          <a:prstGeom prst="rect">
            <a:avLst/>
          </a:prstGeom>
          <a:ln w="12700">
            <a:miter lim="400000"/>
          </a:ln>
          <a:effectLst>
            <a:outerShdw blurRad="38100" dist="9785" dir="5400000" rotWithShape="0">
              <a:srgbClr val="000000"/>
            </a:outerShdw>
          </a:effectLst>
        </p:spPr>
      </p:pic>
      <p:sp>
        <p:nvSpPr>
          <p:cNvPr id="478" name="KNOW"/>
          <p:cNvSpPr txBox="1"/>
          <p:nvPr/>
        </p:nvSpPr>
        <p:spPr>
          <a:xfrm>
            <a:off x="4383575" y="1364609"/>
            <a:ext cx="517334" cy="356869"/>
          </a:xfrm>
          <a:prstGeom prst="rect">
            <a:avLst/>
          </a:prstGeom>
          <a:ln w="12700">
            <a:miter lim="400000"/>
          </a:ln>
          <a:effectLst>
            <a:outerShdw blurRad="38100" dist="9785" dir="5400000" rotWithShape="0">
              <a:srgbClr val="000000"/>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spAutoFit/>
          </a:bodyPr>
          <a:lstStyle/>
          <a:p>
            <a:pPr>
              <a:lnSpc>
                <a:spcPct val="90000"/>
              </a:lnSpc>
              <a:defRPr sz="900">
                <a:solidFill>
                  <a:srgbClr val="FFFFFF"/>
                </a:solidFill>
                <a:latin typeface="Avenir Next Cyr Bold"/>
                <a:ea typeface="Avenir Next Cyr Bold"/>
                <a:cs typeface="Avenir Next Cyr Bold"/>
                <a:sym typeface="Avenir Next Cyr Bold"/>
              </a:defRPr>
            </a:pPr>
            <a:r>
              <a:t>KNOW</a:t>
            </a:r>
          </a:p>
          <a:p>
            <a:pPr>
              <a:lnSpc>
                <a:spcPct val="90000"/>
              </a:lnSpc>
              <a:defRPr sz="900">
                <a:solidFill>
                  <a:srgbClr val="FFFFFF"/>
                </a:solidFill>
                <a:latin typeface="Avenir Next Cyr Bold"/>
                <a:ea typeface="Avenir Next Cyr Bold"/>
                <a:cs typeface="Avenir Next Cyr Bold"/>
                <a:sym typeface="Avenir Next Cyr Bold"/>
              </a:defRPr>
            </a:pPr>
            <a:r>
              <a:t>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 name="Christie Professional Services"/>
          <p:cNvSpPr txBox="1">
            <a:spLocks noGrp="1"/>
          </p:cNvSpPr>
          <p:nvPr>
            <p:ph type="title" idx="4294967295"/>
          </p:nvPr>
        </p:nvSpPr>
        <p:spPr>
          <a:xfrm>
            <a:off x="834568" y="780652"/>
            <a:ext cx="4201890" cy="772379"/>
          </a:xfrm>
          <a:prstGeom prst="rect">
            <a:avLst/>
          </a:prstGeom>
        </p:spPr>
        <p:txBody>
          <a:bodyPr lIns="45718" tIns="45718" rIns="45718" bIns="45718" anchor="t"/>
          <a:lstStyle/>
          <a:p>
            <a:pPr defTabSz="678941">
              <a:defRPr sz="2200" b="1"/>
            </a:pPr>
            <a:r>
              <a:t>Christie </a:t>
            </a:r>
            <a:br/>
            <a:r>
              <a:t>Professional Services </a:t>
            </a:r>
          </a:p>
        </p:txBody>
      </p:sp>
      <p:pic>
        <p:nvPicPr>
          <p:cNvPr id="278" name="Picture 9" descr="Picture 9"/>
          <p:cNvPicPr>
            <a:picLocks noChangeAspect="1"/>
          </p:cNvPicPr>
          <p:nvPr/>
        </p:nvPicPr>
        <p:blipFill>
          <a:blip r:embed="rId2"/>
          <a:stretch>
            <a:fillRect/>
          </a:stretch>
        </p:blipFill>
        <p:spPr>
          <a:xfrm>
            <a:off x="5225755" y="-1675161"/>
            <a:ext cx="4001562" cy="6146842"/>
          </a:xfrm>
          <a:prstGeom prst="rect">
            <a:avLst/>
          </a:prstGeom>
          <a:ln w="12700">
            <a:miter lim="400000"/>
          </a:ln>
        </p:spPr>
      </p:pic>
      <p:pic>
        <p:nvPicPr>
          <p:cNvPr id="279" name="Picture 7" descr="Picture 7"/>
          <p:cNvPicPr>
            <a:picLocks noChangeAspect="1"/>
          </p:cNvPicPr>
          <p:nvPr/>
        </p:nvPicPr>
        <p:blipFill>
          <a:blip r:embed="rId3"/>
          <a:srcRect t="27252"/>
          <a:stretch>
            <a:fillRect/>
          </a:stretch>
        </p:blipFill>
        <p:spPr>
          <a:xfrm>
            <a:off x="5225755" y="0"/>
            <a:ext cx="4001562" cy="4471681"/>
          </a:xfrm>
          <a:prstGeom prst="rect">
            <a:avLst/>
          </a:prstGeom>
          <a:ln w="12700">
            <a:miter lim="400000"/>
          </a:ln>
        </p:spPr>
      </p:pic>
      <p:pic>
        <p:nvPicPr>
          <p:cNvPr id="280" name="Picture 22" descr="Picture 22"/>
          <p:cNvPicPr>
            <a:picLocks noChangeAspect="1"/>
          </p:cNvPicPr>
          <p:nvPr/>
        </p:nvPicPr>
        <p:blipFill>
          <a:blip r:embed="rId4"/>
          <a:stretch>
            <a:fillRect/>
          </a:stretch>
        </p:blipFill>
        <p:spPr>
          <a:xfrm>
            <a:off x="624536" y="704995"/>
            <a:ext cx="154843" cy="1760299"/>
          </a:xfrm>
          <a:prstGeom prst="rect">
            <a:avLst/>
          </a:prstGeom>
          <a:ln w="12700">
            <a:miter lim="400000"/>
          </a:ln>
        </p:spPr>
      </p:pic>
      <p:pic>
        <p:nvPicPr>
          <p:cNvPr id="281" name="Picture 8" descr="Picture 8"/>
          <p:cNvPicPr>
            <a:picLocks noChangeAspect="1"/>
          </p:cNvPicPr>
          <p:nvPr/>
        </p:nvPicPr>
        <p:blipFill>
          <a:blip r:embed="rId5"/>
          <a:srcRect b="45347"/>
          <a:stretch>
            <a:fillRect/>
          </a:stretch>
        </p:blipFill>
        <p:spPr>
          <a:xfrm>
            <a:off x="7308112" y="4501038"/>
            <a:ext cx="1835887" cy="358964"/>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 name="gemini-man-plf-1.jpg" descr="gemini-man-plf-1.jpg"/>
          <p:cNvPicPr>
            <a:picLocks noChangeAspect="1"/>
          </p:cNvPicPr>
          <p:nvPr/>
        </p:nvPicPr>
        <p:blipFill>
          <a:blip r:embed="rId2"/>
          <a:srcRect r="2888"/>
          <a:stretch>
            <a:fillRect/>
          </a:stretch>
        </p:blipFill>
        <p:spPr>
          <a:xfrm>
            <a:off x="-2" y="0"/>
            <a:ext cx="9144002" cy="5143502"/>
          </a:xfrm>
          <a:prstGeom prst="rect">
            <a:avLst/>
          </a:prstGeom>
          <a:ln w="12700">
            <a:miter lim="400000"/>
          </a:ln>
        </p:spPr>
      </p:pic>
      <p:sp>
        <p:nvSpPr>
          <p:cNvPr id="284" name="Rectangle"/>
          <p:cNvSpPr/>
          <p:nvPr/>
        </p:nvSpPr>
        <p:spPr>
          <a:xfrm>
            <a:off x="2007015" y="4295200"/>
            <a:ext cx="5129970" cy="502916"/>
          </a:xfrm>
          <a:prstGeom prst="rect">
            <a:avLst/>
          </a:prstGeom>
          <a:solidFill>
            <a:srgbClr val="FFFFFF"/>
          </a:solidFill>
          <a:ln w="12700">
            <a:solidFill>
              <a:srgbClr val="FFFFFF"/>
            </a:solidFill>
            <a:miter/>
          </a:ln>
        </p:spPr>
        <p:txBody>
          <a:bodyPr lIns="45718" tIns="45718" rIns="45718" bIns="45718" anchor="ctr"/>
          <a:lstStyle/>
          <a:p>
            <a:pPr>
              <a:defRPr>
                <a:latin typeface="+mn-lt"/>
                <a:ea typeface="+mn-ea"/>
                <a:cs typeface="+mn-cs"/>
                <a:sym typeface="Calibri"/>
              </a:defRPr>
            </a:pPr>
            <a:endParaRPr/>
          </a:p>
        </p:txBody>
      </p:sp>
      <p:sp>
        <p:nvSpPr>
          <p:cNvPr id="285" name="THOSE WHO…"/>
          <p:cNvSpPr txBox="1"/>
          <p:nvPr/>
        </p:nvSpPr>
        <p:spPr>
          <a:xfrm>
            <a:off x="465446" y="4304253"/>
            <a:ext cx="1498828" cy="6857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spAutoFit/>
          </a:bodyPr>
          <a:lstStyle/>
          <a:p>
            <a:pPr>
              <a:lnSpc>
                <a:spcPct val="80000"/>
              </a:lnSpc>
              <a:defRPr>
                <a:solidFill>
                  <a:srgbClr val="FFFFFF"/>
                </a:solidFill>
                <a:latin typeface="Brandon Grotesque Black"/>
                <a:ea typeface="Brandon Grotesque Black"/>
                <a:cs typeface="Brandon Grotesque Black"/>
                <a:sym typeface="Brandon Grotesque Black"/>
              </a:defRPr>
            </a:pPr>
            <a:r>
              <a:rPr dirty="0"/>
              <a:t>THOSE WHO</a:t>
            </a:r>
          </a:p>
          <a:p>
            <a:pPr>
              <a:lnSpc>
                <a:spcPct val="90000"/>
              </a:lnSpc>
              <a:defRPr>
                <a:solidFill>
                  <a:srgbClr val="FFFFFF"/>
                </a:solidFill>
                <a:latin typeface="Brandon Grotesque Black"/>
                <a:ea typeface="Brandon Grotesque Black"/>
                <a:cs typeface="Brandon Grotesque Black"/>
                <a:sym typeface="Brandon Grotesque Black"/>
              </a:defRPr>
            </a:pPr>
            <a:r>
              <a:rPr dirty="0"/>
              <a:t>            KNOW</a:t>
            </a:r>
          </a:p>
        </p:txBody>
      </p:sp>
      <p:sp>
        <p:nvSpPr>
          <p:cNvPr id="286" name="UNFORGETTABLE CINEMA EXPERIENCES"/>
          <p:cNvSpPr txBox="1"/>
          <p:nvPr/>
        </p:nvSpPr>
        <p:spPr>
          <a:xfrm>
            <a:off x="2109851" y="4354887"/>
            <a:ext cx="5718166" cy="3835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900" b="1">
                <a:latin typeface="Avenir Next Cyr Bold"/>
                <a:ea typeface="Avenir Next Cyr Bold"/>
                <a:cs typeface="Avenir Next Cyr Bold"/>
                <a:sym typeface="Avenir Next Cyr Bold"/>
              </a:defRPr>
            </a:pPr>
            <a:r>
              <a:rPr dirty="0"/>
              <a:t>UNFORGETTABLE CINEMA EXPERIENCES </a:t>
            </a:r>
          </a:p>
        </p:txBody>
      </p:sp>
      <p:pic>
        <p:nvPicPr>
          <p:cNvPr id="287" name="Christie-logo-white.pdf" descr="Christie-logo-white.pdf"/>
          <p:cNvPicPr>
            <a:picLocks noChangeAspect="1"/>
          </p:cNvPicPr>
          <p:nvPr/>
        </p:nvPicPr>
        <p:blipFill>
          <a:blip r:embed="rId3"/>
          <a:stretch>
            <a:fillRect/>
          </a:stretch>
        </p:blipFill>
        <p:spPr>
          <a:xfrm>
            <a:off x="7215362" y="4403818"/>
            <a:ext cx="1583091" cy="517205"/>
          </a:xfrm>
          <a:prstGeom prst="rect">
            <a:avLst/>
          </a:prstGeom>
          <a:ln w="12700">
            <a:miter lim="400000"/>
          </a:ln>
        </p:spPr>
      </p:pic>
      <p:pic>
        <p:nvPicPr>
          <p:cNvPr id="288" name="image8.png" descr="image8.png"/>
          <p:cNvPicPr>
            <a:picLocks noChangeAspect="1"/>
          </p:cNvPicPr>
          <p:nvPr/>
        </p:nvPicPr>
        <p:blipFill>
          <a:blip r:embed="rId4"/>
          <a:srcRect t="66397"/>
          <a:stretch>
            <a:fillRect/>
          </a:stretch>
        </p:blipFill>
        <p:spPr>
          <a:xfrm>
            <a:off x="7308112" y="4937135"/>
            <a:ext cx="1835887" cy="220707"/>
          </a:xfrm>
          <a:prstGeom prst="rect">
            <a:avLst/>
          </a:prstGeom>
          <a:ln w="12700">
            <a:miter lim="400000"/>
          </a:ln>
        </p:spPr>
      </p:pic>
      <p:sp>
        <p:nvSpPr>
          <p:cNvPr id="289" name="KNOW"/>
          <p:cNvSpPr txBox="1"/>
          <p:nvPr/>
        </p:nvSpPr>
        <p:spPr>
          <a:xfrm>
            <a:off x="7306509" y="4222807"/>
            <a:ext cx="930528" cy="6222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spAutoFit/>
          </a:bodyPr>
          <a:lstStyle/>
          <a:p>
            <a:pPr>
              <a:lnSpc>
                <a:spcPct val="90000"/>
              </a:lnSpc>
              <a:defRPr>
                <a:solidFill>
                  <a:srgbClr val="FFFFFF"/>
                </a:solidFill>
                <a:latin typeface="Avenir Next Cyr Bold"/>
                <a:ea typeface="Avenir Next Cyr Bold"/>
                <a:cs typeface="Avenir Next Cyr Bold"/>
                <a:sym typeface="Avenir Next Cyr Bold"/>
              </a:defRPr>
            </a:pPr>
            <a:r>
              <a:t>KNOW</a:t>
            </a:r>
          </a:p>
          <a:p>
            <a:pPr>
              <a:lnSpc>
                <a:spcPct val="90000"/>
              </a:lnSpc>
              <a:defRPr>
                <a:solidFill>
                  <a:srgbClr val="FFFFFF"/>
                </a:solidFill>
                <a:latin typeface="Avenir Next Cyr Bold"/>
                <a:ea typeface="Avenir Next Cyr Bold"/>
                <a:cs typeface="Avenir Next Cyr Bold"/>
                <a:sym typeface="Avenir Next Cyr Bold"/>
              </a:defRPr>
            </a:pPr>
            <a:r>
              <a:t>     </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 name="IMG_6671.jpg" descr="IMG_6671.jpg"/>
          <p:cNvPicPr>
            <a:picLocks noChangeAspect="1"/>
          </p:cNvPicPr>
          <p:nvPr/>
        </p:nvPicPr>
        <p:blipFill>
          <a:blip r:embed="rId2"/>
          <a:srcRect r="32539"/>
          <a:stretch>
            <a:fillRect/>
          </a:stretch>
        </p:blipFill>
        <p:spPr>
          <a:xfrm>
            <a:off x="3937968" y="0"/>
            <a:ext cx="5206032" cy="5143502"/>
          </a:xfrm>
          <a:prstGeom prst="rect">
            <a:avLst/>
          </a:prstGeom>
          <a:ln w="12700">
            <a:miter lim="400000"/>
          </a:ln>
        </p:spPr>
      </p:pic>
      <p:sp>
        <p:nvSpPr>
          <p:cNvPr id="292" name="Triangle"/>
          <p:cNvSpPr/>
          <p:nvPr/>
        </p:nvSpPr>
        <p:spPr>
          <a:xfrm rot="5400000">
            <a:off x="2469415" y="1457562"/>
            <a:ext cx="5143503" cy="22283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12700">
            <a:miter lim="400000"/>
          </a:ln>
        </p:spPr>
        <p:txBody>
          <a:bodyPr lIns="45718" tIns="45718" rIns="45718" bIns="45718" anchor="ctr"/>
          <a:lstStyle/>
          <a:p>
            <a:pPr>
              <a:defRPr>
                <a:latin typeface="+mn-lt"/>
                <a:ea typeface="+mn-ea"/>
                <a:cs typeface="+mn-cs"/>
                <a:sym typeface="Calibri"/>
              </a:defRPr>
            </a:pPr>
            <a:endParaRPr/>
          </a:p>
        </p:txBody>
      </p:sp>
      <p:sp>
        <p:nvSpPr>
          <p:cNvPr id="293" name="Rectangle"/>
          <p:cNvSpPr/>
          <p:nvPr/>
        </p:nvSpPr>
        <p:spPr>
          <a:xfrm>
            <a:off x="-2" y="-1"/>
            <a:ext cx="3937972" cy="5143503"/>
          </a:xfrm>
          <a:prstGeom prst="rect">
            <a:avLst/>
          </a:prstGeom>
          <a:solidFill>
            <a:srgbClr val="FFFFFF"/>
          </a:solidFill>
          <a:ln w="12700">
            <a:miter lim="400000"/>
          </a:ln>
        </p:spPr>
        <p:txBody>
          <a:bodyPr lIns="45718" tIns="45718" rIns="45718" bIns="45718" anchor="ctr"/>
          <a:lstStyle/>
          <a:p>
            <a:pPr>
              <a:defRPr>
                <a:latin typeface="+mn-lt"/>
                <a:ea typeface="+mn-ea"/>
                <a:cs typeface="+mn-cs"/>
                <a:sym typeface="Calibri"/>
              </a:defRPr>
            </a:pPr>
            <a:endParaRPr/>
          </a:p>
        </p:txBody>
      </p:sp>
      <p:sp>
        <p:nvSpPr>
          <p:cNvPr id="294" name="Who we are"/>
          <p:cNvSpPr txBox="1">
            <a:spLocks noGrp="1"/>
          </p:cNvSpPr>
          <p:nvPr>
            <p:ph type="title" idx="4294967295"/>
          </p:nvPr>
        </p:nvSpPr>
        <p:spPr>
          <a:xfrm>
            <a:off x="834568" y="498849"/>
            <a:ext cx="5167090" cy="674917"/>
          </a:xfrm>
          <a:prstGeom prst="rect">
            <a:avLst/>
          </a:prstGeom>
        </p:spPr>
        <p:txBody>
          <a:bodyPr lIns="45718" tIns="45718" rIns="45718" bIns="45718"/>
          <a:lstStyle>
            <a:lvl1pPr>
              <a:defRPr sz="2400" b="1"/>
            </a:lvl1pPr>
          </a:lstStyle>
          <a:p>
            <a:r>
              <a:t>Who we are </a:t>
            </a:r>
          </a:p>
        </p:txBody>
      </p:sp>
      <p:sp>
        <p:nvSpPr>
          <p:cNvPr id="295" name="Christie® Professional Services is one of the industry’s most trusted advisors in designing, building, deploying and supporting commercial audio-visual display systems.…"/>
          <p:cNvSpPr txBox="1"/>
          <p:nvPr/>
        </p:nvSpPr>
        <p:spPr>
          <a:xfrm>
            <a:off x="997524" y="1617977"/>
            <a:ext cx="4341100" cy="33735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31750">
              <a:defRPr sz="1400" b="1"/>
            </a:pPr>
            <a:r>
              <a:rPr>
                <a:latin typeface="+mn-lt"/>
                <a:ea typeface="+mn-ea"/>
                <a:cs typeface="+mn-cs"/>
                <a:sym typeface="Calibri"/>
              </a:rPr>
              <a:t>Christie</a:t>
            </a:r>
            <a:r>
              <a:rPr sz="900" baseline="55554">
                <a:latin typeface="+mn-lt"/>
                <a:ea typeface="+mn-ea"/>
                <a:cs typeface="+mn-cs"/>
                <a:sym typeface="Calibri"/>
              </a:rPr>
              <a:t>®</a:t>
            </a:r>
            <a:r>
              <a:rPr>
                <a:latin typeface="+mn-lt"/>
                <a:ea typeface="+mn-ea"/>
                <a:cs typeface="+mn-cs"/>
                <a:sym typeface="Calibri"/>
              </a:rPr>
              <a:t> Professional Services</a:t>
            </a:r>
            <a:r>
              <a:rPr b="0">
                <a:latin typeface="+mn-lt"/>
                <a:ea typeface="+mn-ea"/>
                <a:cs typeface="+mn-cs"/>
                <a:sym typeface="Calibri"/>
              </a:rPr>
              <a:t> </a:t>
            </a:r>
            <a:r>
              <a:rPr b="0">
                <a:latin typeface="Calibri Light"/>
                <a:ea typeface="Calibri Light"/>
                <a:cs typeface="Calibri Light"/>
                <a:sym typeface="Calibri Light"/>
              </a:rPr>
              <a:t>is one of the industry’s most trusted advisors in designing, building, deploying    and supporting our cinema customers globally.</a:t>
            </a:r>
          </a:p>
          <a:p>
            <a:pPr indent="31750">
              <a:defRPr sz="1400" b="1"/>
            </a:pPr>
            <a:endParaRPr b="0">
              <a:latin typeface="Calibri Light"/>
              <a:ea typeface="Calibri Light"/>
              <a:cs typeface="Calibri Light"/>
              <a:sym typeface="Calibri Light"/>
            </a:endParaRPr>
          </a:p>
          <a:p>
            <a:pPr defTabSz="355600">
              <a:defRPr sz="1400" b="1">
                <a:latin typeface="+mn-lt"/>
                <a:ea typeface="+mn-ea"/>
                <a:cs typeface="+mn-cs"/>
                <a:sym typeface="Calibri"/>
              </a:defRPr>
            </a:pPr>
            <a:r>
              <a:t>What we can do for you:</a:t>
            </a:r>
          </a:p>
          <a:p>
            <a:pPr defTabSz="355600">
              <a:defRPr sz="1400" b="1">
                <a:latin typeface="+mn-lt"/>
                <a:ea typeface="+mn-ea"/>
                <a:cs typeface="+mn-cs"/>
                <a:sym typeface="Calibri"/>
              </a:defRPr>
            </a:pPr>
            <a:endParaRPr/>
          </a:p>
          <a:p>
            <a:pPr marL="140368" indent="-140368">
              <a:lnSpc>
                <a:spcPct val="110000"/>
              </a:lnSpc>
              <a:buSzPct val="100000"/>
              <a:buChar char="•"/>
              <a:defRPr sz="1400">
                <a:latin typeface="Calibri Light"/>
                <a:ea typeface="Calibri Light"/>
                <a:cs typeface="Calibri Light"/>
                <a:sym typeface="Calibri Light"/>
              </a:defRPr>
            </a:pPr>
            <a:r>
              <a:t>Increase and optimize system life, safeguarding              your investment </a:t>
            </a:r>
          </a:p>
          <a:p>
            <a:pPr marL="140368" indent="-140368">
              <a:lnSpc>
                <a:spcPct val="110000"/>
              </a:lnSpc>
              <a:buSzPct val="100000"/>
              <a:buChar char="•"/>
              <a:defRPr sz="1400">
                <a:latin typeface="Calibri Light"/>
                <a:ea typeface="Calibri Light"/>
                <a:cs typeface="Calibri Light"/>
                <a:sym typeface="Calibri Light"/>
              </a:defRPr>
            </a:pPr>
            <a:r>
              <a:t>Ensure full continuity of service with                               highly-skilled technicians</a:t>
            </a:r>
          </a:p>
          <a:p>
            <a:pPr marL="140368" indent="-140368">
              <a:lnSpc>
                <a:spcPct val="110000"/>
              </a:lnSpc>
              <a:buSzPct val="100000"/>
              <a:buChar char="•"/>
              <a:defRPr sz="1400">
                <a:latin typeface="Calibri Light"/>
                <a:ea typeface="Calibri Light"/>
                <a:cs typeface="Calibri Light"/>
                <a:sym typeface="Calibri Light"/>
              </a:defRPr>
            </a:pPr>
            <a:r>
              <a:t>Lessen the burden on your support staff</a:t>
            </a:r>
          </a:p>
          <a:p>
            <a:pPr marL="140368" indent="-140368">
              <a:lnSpc>
                <a:spcPct val="110000"/>
              </a:lnSpc>
              <a:buSzPct val="100000"/>
              <a:buChar char="•"/>
              <a:defRPr sz="1400">
                <a:latin typeface="Calibri Light"/>
                <a:ea typeface="Calibri Light"/>
                <a:cs typeface="Calibri Light"/>
                <a:sym typeface="Calibri Light"/>
              </a:defRPr>
            </a:pPr>
            <a:r>
              <a:t>Maximize your system’s uptime</a:t>
            </a:r>
          </a:p>
          <a:p>
            <a:pPr marL="140368" indent="-140368">
              <a:lnSpc>
                <a:spcPct val="110000"/>
              </a:lnSpc>
              <a:buSzPct val="100000"/>
              <a:buChar char="•"/>
              <a:defRPr sz="1400">
                <a:latin typeface="Calibri Light"/>
                <a:ea typeface="Calibri Light"/>
                <a:cs typeface="Calibri Light"/>
                <a:sym typeface="Calibri Light"/>
              </a:defRPr>
            </a:pPr>
            <a:endParaRPr/>
          </a:p>
        </p:txBody>
      </p:sp>
      <p:pic>
        <p:nvPicPr>
          <p:cNvPr id="296" name="image9.png" descr="image9.png"/>
          <p:cNvPicPr>
            <a:picLocks noChangeAspect="1"/>
          </p:cNvPicPr>
          <p:nvPr/>
        </p:nvPicPr>
        <p:blipFill>
          <a:blip r:embed="rId3"/>
          <a:srcRect l="8611" t="3063"/>
          <a:stretch>
            <a:fillRect/>
          </a:stretch>
        </p:blipFill>
        <p:spPr>
          <a:xfrm>
            <a:off x="-1" y="-1"/>
            <a:ext cx="763285" cy="1727201"/>
          </a:xfrm>
          <a:prstGeom prst="rect">
            <a:avLst/>
          </a:prstGeom>
          <a:ln w="12700">
            <a:miter lim="400000"/>
          </a:ln>
        </p:spPr>
      </p:pic>
      <p:pic>
        <p:nvPicPr>
          <p:cNvPr id="297" name="Christie-logo-white.pdf" descr="Christie-logo-white.pdf"/>
          <p:cNvPicPr>
            <a:picLocks noChangeAspect="1"/>
          </p:cNvPicPr>
          <p:nvPr/>
        </p:nvPicPr>
        <p:blipFill>
          <a:blip r:embed="rId4"/>
          <a:stretch>
            <a:fillRect/>
          </a:stretch>
        </p:blipFill>
        <p:spPr>
          <a:xfrm>
            <a:off x="7215362" y="4403818"/>
            <a:ext cx="1583091" cy="517205"/>
          </a:xfrm>
          <a:prstGeom prst="rect">
            <a:avLst/>
          </a:prstGeom>
          <a:ln w="12700">
            <a:miter lim="400000"/>
          </a:ln>
        </p:spPr>
      </p:pic>
      <p:pic>
        <p:nvPicPr>
          <p:cNvPr id="298" name="image8.png" descr="image8.png"/>
          <p:cNvPicPr>
            <a:picLocks noChangeAspect="1"/>
          </p:cNvPicPr>
          <p:nvPr/>
        </p:nvPicPr>
        <p:blipFill>
          <a:blip r:embed="rId5"/>
          <a:srcRect t="66397"/>
          <a:stretch>
            <a:fillRect/>
          </a:stretch>
        </p:blipFill>
        <p:spPr>
          <a:xfrm>
            <a:off x="7308112" y="4937135"/>
            <a:ext cx="1835887" cy="220707"/>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Christie® Professional Services is one of the industry’s most trusted advisors in designing, building, deploying and supporting commercial audio-visual display systems.…"/>
          <p:cNvSpPr txBox="1"/>
          <p:nvPr/>
        </p:nvSpPr>
        <p:spPr>
          <a:xfrm>
            <a:off x="1247563" y="1561821"/>
            <a:ext cx="7457394" cy="2462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a:latin typeface="Calibri Light"/>
                <a:ea typeface="Calibri Light"/>
                <a:cs typeface="Calibri Light"/>
                <a:sym typeface="Calibri Light"/>
              </a:defRPr>
            </a:pPr>
            <a:r>
              <a:rPr dirty="0"/>
              <a:t>We are a team of highly skilled specialists with over </a:t>
            </a:r>
            <a:r>
              <a:rPr b="1" dirty="0">
                <a:latin typeface="+mn-lt"/>
                <a:ea typeface="+mn-ea"/>
                <a:cs typeface="+mn-cs"/>
                <a:sym typeface="Calibri"/>
              </a:rPr>
              <a:t>90 years of AV technology expertise</a:t>
            </a:r>
            <a:r>
              <a:rPr dirty="0"/>
              <a:t> </a:t>
            </a:r>
          </a:p>
          <a:p>
            <a:pPr>
              <a:defRPr sz="1400">
                <a:latin typeface="Calibri Light"/>
                <a:ea typeface="Calibri Light"/>
                <a:cs typeface="Calibri Light"/>
                <a:sym typeface="Calibri Light"/>
              </a:defRPr>
            </a:pPr>
            <a:endParaRPr dirty="0"/>
          </a:p>
          <a:p>
            <a:pPr>
              <a:defRPr sz="1400">
                <a:latin typeface="Calibri Light"/>
                <a:ea typeface="Calibri Light"/>
                <a:cs typeface="Calibri Light"/>
                <a:sym typeface="Calibri Light"/>
              </a:defRPr>
            </a:pPr>
            <a:r>
              <a:rPr dirty="0"/>
              <a:t>Our </a:t>
            </a:r>
            <a:r>
              <a:rPr b="1" dirty="0">
                <a:latin typeface="+mn-lt"/>
                <a:ea typeface="+mn-ea"/>
                <a:cs typeface="+mn-cs"/>
                <a:sym typeface="Calibri"/>
              </a:rPr>
              <a:t>global service network</a:t>
            </a:r>
            <a:r>
              <a:rPr dirty="0"/>
              <a:t> ensures we’re always by your side, world-wide</a:t>
            </a:r>
          </a:p>
          <a:p>
            <a:pPr>
              <a:defRPr sz="1400">
                <a:latin typeface="Calibri Light"/>
                <a:ea typeface="Calibri Light"/>
                <a:cs typeface="Calibri Light"/>
                <a:sym typeface="Calibri Light"/>
              </a:defRPr>
            </a:pPr>
            <a:endParaRPr dirty="0"/>
          </a:p>
          <a:p>
            <a:pPr>
              <a:defRPr sz="1400">
                <a:latin typeface="Calibri Light"/>
                <a:ea typeface="Calibri Light"/>
                <a:cs typeface="Calibri Light"/>
                <a:sym typeface="Calibri Light"/>
              </a:defRPr>
            </a:pPr>
            <a:r>
              <a:rPr dirty="0"/>
              <a:t>We</a:t>
            </a:r>
            <a:r>
              <a:rPr b="1" dirty="0">
                <a:latin typeface="+mn-lt"/>
                <a:ea typeface="+mn-ea"/>
                <a:cs typeface="+mn-cs"/>
                <a:sym typeface="Calibri"/>
              </a:rPr>
              <a:t> tailor our services </a:t>
            </a:r>
            <a:r>
              <a:rPr dirty="0"/>
              <a:t>to meet your unique situation and needs </a:t>
            </a:r>
          </a:p>
          <a:p>
            <a:pPr>
              <a:defRPr sz="1400">
                <a:latin typeface="Calibri Light"/>
                <a:ea typeface="Calibri Light"/>
                <a:cs typeface="Calibri Light"/>
                <a:sym typeface="Calibri Light"/>
              </a:defRPr>
            </a:pPr>
            <a:endParaRPr dirty="0"/>
          </a:p>
          <a:p>
            <a:pPr>
              <a:defRPr sz="1400">
                <a:latin typeface="Calibri Light"/>
                <a:ea typeface="Calibri Light"/>
                <a:cs typeface="Calibri Light"/>
                <a:sym typeface="Calibri Light"/>
              </a:defRPr>
            </a:pPr>
            <a:r>
              <a:rPr dirty="0"/>
              <a:t>You can count on us to </a:t>
            </a:r>
            <a:r>
              <a:rPr b="1" dirty="0">
                <a:latin typeface="+mn-lt"/>
                <a:ea typeface="+mn-ea"/>
                <a:cs typeface="+mn-cs"/>
                <a:sym typeface="Calibri"/>
              </a:rPr>
              <a:t>quickly and expertly resolve critical systems issues</a:t>
            </a:r>
          </a:p>
          <a:p>
            <a:pPr>
              <a:defRPr sz="1400" b="1">
                <a:latin typeface="+mn-lt"/>
                <a:ea typeface="+mn-ea"/>
                <a:cs typeface="+mn-cs"/>
                <a:sym typeface="Calibri"/>
              </a:defRPr>
            </a:pPr>
            <a:endParaRPr b="1" dirty="0">
              <a:latin typeface="+mn-lt"/>
              <a:ea typeface="+mn-ea"/>
              <a:cs typeface="+mn-cs"/>
              <a:sym typeface="Calibri"/>
            </a:endParaRPr>
          </a:p>
          <a:p>
            <a:pPr>
              <a:defRPr sz="1400">
                <a:latin typeface="Calibri Light"/>
                <a:ea typeface="Calibri Light"/>
                <a:cs typeface="Calibri Light"/>
                <a:sym typeface="Calibri Light"/>
              </a:defRPr>
            </a:pPr>
            <a:r>
              <a:rPr dirty="0"/>
              <a:t>We are technology</a:t>
            </a:r>
            <a:r>
              <a:rPr b="1" dirty="0">
                <a:latin typeface="+mn-lt"/>
                <a:ea typeface="+mn-ea"/>
                <a:cs typeface="+mn-cs"/>
                <a:sym typeface="Calibri"/>
              </a:rPr>
              <a:t> agnostic</a:t>
            </a:r>
            <a:r>
              <a:rPr dirty="0"/>
              <a:t> and support every AV system, regardless of how it was acquired</a:t>
            </a:r>
          </a:p>
          <a:p>
            <a:pPr>
              <a:defRPr sz="1400">
                <a:latin typeface="Calibri Light"/>
                <a:ea typeface="Calibri Light"/>
                <a:cs typeface="Calibri Light"/>
                <a:sym typeface="Calibri Light"/>
              </a:defRPr>
            </a:pPr>
            <a:endParaRPr dirty="0"/>
          </a:p>
          <a:p>
            <a:pPr>
              <a:defRPr sz="1400">
                <a:latin typeface="Calibri Light"/>
                <a:ea typeface="Calibri Light"/>
                <a:cs typeface="Calibri Light"/>
                <a:sym typeface="Calibri Light"/>
              </a:defRPr>
            </a:pPr>
            <a:r>
              <a:rPr dirty="0"/>
              <a:t>We offer stellar AV support and </a:t>
            </a:r>
            <a:r>
              <a:rPr b="1" dirty="0">
                <a:latin typeface="+mn-lt"/>
                <a:ea typeface="+mn-ea"/>
                <a:cs typeface="+mn-cs"/>
                <a:sym typeface="Calibri"/>
              </a:rPr>
              <a:t>complete system protection</a:t>
            </a:r>
            <a:r>
              <a:rPr dirty="0"/>
              <a:t> for absolute peace of mind coverage </a:t>
            </a:r>
          </a:p>
        </p:txBody>
      </p:sp>
      <p:pic>
        <p:nvPicPr>
          <p:cNvPr id="301" name="Christie_90_Years_of_Excellence_LockUp_Vert_RGB_HR.jpg" descr="Christie_90_Years_of_Excellence_LockUp_Vert_RGB_HR.jpg"/>
          <p:cNvPicPr>
            <a:picLocks noChangeAspect="1"/>
          </p:cNvPicPr>
          <p:nvPr/>
        </p:nvPicPr>
        <p:blipFill>
          <a:blip r:embed="rId2"/>
          <a:srcRect l="11077" t="9175" b="30631"/>
          <a:stretch>
            <a:fillRect/>
          </a:stretch>
        </p:blipFill>
        <p:spPr>
          <a:xfrm>
            <a:off x="7147912" y="1924595"/>
            <a:ext cx="1633411" cy="1142168"/>
          </a:xfrm>
          <a:prstGeom prst="rect">
            <a:avLst/>
          </a:prstGeom>
          <a:ln w="12700">
            <a:miter lim="400000"/>
          </a:ln>
        </p:spPr>
      </p:pic>
      <p:sp>
        <p:nvSpPr>
          <p:cNvPr id="302" name="What sets us apart"/>
          <p:cNvSpPr txBox="1">
            <a:spLocks noGrp="1"/>
          </p:cNvSpPr>
          <p:nvPr>
            <p:ph type="title" idx="4294967295"/>
          </p:nvPr>
        </p:nvSpPr>
        <p:spPr>
          <a:xfrm>
            <a:off x="834568" y="498849"/>
            <a:ext cx="5167090" cy="674917"/>
          </a:xfrm>
          <a:prstGeom prst="rect">
            <a:avLst/>
          </a:prstGeom>
        </p:spPr>
        <p:txBody>
          <a:bodyPr lIns="45718" tIns="45718" rIns="45718" bIns="45718"/>
          <a:lstStyle>
            <a:lvl1pPr>
              <a:defRPr sz="2400" b="1"/>
            </a:lvl1pPr>
          </a:lstStyle>
          <a:p>
            <a:r>
              <a:t>What sets us apart </a:t>
            </a:r>
          </a:p>
        </p:txBody>
      </p:sp>
      <p:grpSp>
        <p:nvGrpSpPr>
          <p:cNvPr id="305" name="Group"/>
          <p:cNvGrpSpPr/>
          <p:nvPr/>
        </p:nvGrpSpPr>
        <p:grpSpPr>
          <a:xfrm>
            <a:off x="-1" y="-3"/>
            <a:ext cx="9144000" cy="5157845"/>
            <a:chOff x="0" y="-1"/>
            <a:chExt cx="9143998" cy="5157844"/>
          </a:xfrm>
        </p:grpSpPr>
        <p:pic>
          <p:nvPicPr>
            <p:cNvPr id="303" name="image9.png" descr="image9.png"/>
            <p:cNvPicPr>
              <a:picLocks noChangeAspect="1"/>
            </p:cNvPicPr>
            <p:nvPr/>
          </p:nvPicPr>
          <p:blipFill>
            <a:blip r:embed="rId3"/>
            <a:srcRect l="8611" t="3063"/>
            <a:stretch>
              <a:fillRect/>
            </a:stretch>
          </p:blipFill>
          <p:spPr>
            <a:xfrm>
              <a:off x="-1" y="-2"/>
              <a:ext cx="763284" cy="1727202"/>
            </a:xfrm>
            <a:prstGeom prst="rect">
              <a:avLst/>
            </a:prstGeom>
            <a:ln w="12700" cap="flat">
              <a:noFill/>
              <a:miter lim="400000"/>
            </a:ln>
            <a:effectLst/>
          </p:spPr>
        </p:pic>
        <p:pic>
          <p:nvPicPr>
            <p:cNvPr id="304" name="image8.png" descr="image8.png"/>
            <p:cNvPicPr>
              <a:picLocks noChangeAspect="1"/>
            </p:cNvPicPr>
            <p:nvPr/>
          </p:nvPicPr>
          <p:blipFill>
            <a:blip r:embed="rId4"/>
            <a:stretch>
              <a:fillRect/>
            </a:stretch>
          </p:blipFill>
          <p:spPr>
            <a:xfrm>
              <a:off x="7308112" y="4501037"/>
              <a:ext cx="1835887" cy="656806"/>
            </a:xfrm>
            <a:prstGeom prst="rect">
              <a:avLst/>
            </a:prstGeom>
            <a:ln w="12700" cap="flat">
              <a:noFill/>
              <a:miter lim="400000"/>
            </a:ln>
            <a:effectLst/>
          </p:spPr>
        </p:pic>
      </p:grpSp>
      <p:grpSp>
        <p:nvGrpSpPr>
          <p:cNvPr id="309" name="Group"/>
          <p:cNvGrpSpPr/>
          <p:nvPr/>
        </p:nvGrpSpPr>
        <p:grpSpPr>
          <a:xfrm>
            <a:off x="884322" y="1423470"/>
            <a:ext cx="409727" cy="409727"/>
            <a:chOff x="0" y="0"/>
            <a:chExt cx="409725" cy="409725"/>
          </a:xfrm>
        </p:grpSpPr>
        <p:sp>
          <p:nvSpPr>
            <p:cNvPr id="306" name="Circle"/>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307" name="Circle"/>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308" name="black-check-mark-png-13.png" descr="black-check-mark-png-13.png"/>
            <p:cNvPicPr>
              <a:picLocks noChangeAspect="1"/>
            </p:cNvPicPr>
            <p:nvPr/>
          </p:nvPicPr>
          <p:blipFill>
            <a:blip r:embed="rId5"/>
            <a:stretch>
              <a:fillRect/>
            </a:stretch>
          </p:blipFill>
          <p:spPr>
            <a:xfrm>
              <a:off x="0" y="0"/>
              <a:ext cx="409726" cy="409726"/>
            </a:xfrm>
            <a:prstGeom prst="rect">
              <a:avLst/>
            </a:prstGeom>
            <a:ln w="12700" cap="flat">
              <a:noFill/>
              <a:miter lim="400000"/>
            </a:ln>
            <a:effectLst/>
          </p:spPr>
        </p:pic>
      </p:grpSp>
      <p:grpSp>
        <p:nvGrpSpPr>
          <p:cNvPr id="313" name="Group"/>
          <p:cNvGrpSpPr/>
          <p:nvPr/>
        </p:nvGrpSpPr>
        <p:grpSpPr>
          <a:xfrm>
            <a:off x="885984" y="1871266"/>
            <a:ext cx="409727" cy="409726"/>
            <a:chOff x="0" y="0"/>
            <a:chExt cx="409725" cy="409725"/>
          </a:xfrm>
        </p:grpSpPr>
        <p:sp>
          <p:nvSpPr>
            <p:cNvPr id="310" name="Circle"/>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311" name="Circle"/>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312" name="black-check-mark-png-13.png" descr="black-check-mark-png-13.png"/>
            <p:cNvPicPr>
              <a:picLocks noChangeAspect="1"/>
            </p:cNvPicPr>
            <p:nvPr/>
          </p:nvPicPr>
          <p:blipFill>
            <a:blip r:embed="rId5"/>
            <a:stretch>
              <a:fillRect/>
            </a:stretch>
          </p:blipFill>
          <p:spPr>
            <a:xfrm>
              <a:off x="0" y="0"/>
              <a:ext cx="409726" cy="409726"/>
            </a:xfrm>
            <a:prstGeom prst="rect">
              <a:avLst/>
            </a:prstGeom>
            <a:ln w="12700" cap="flat">
              <a:noFill/>
              <a:miter lim="400000"/>
            </a:ln>
            <a:effectLst/>
          </p:spPr>
        </p:pic>
      </p:grpSp>
      <p:grpSp>
        <p:nvGrpSpPr>
          <p:cNvPr id="33" name="Group">
            <a:extLst>
              <a:ext uri="{FF2B5EF4-FFF2-40B4-BE49-F238E27FC236}">
                <a16:creationId xmlns:a16="http://schemas.microsoft.com/office/drawing/2014/main" id="{1B93B458-E09C-5F4D-8C1A-17D2228D0A36}"/>
              </a:ext>
            </a:extLst>
          </p:cNvPr>
          <p:cNvGrpSpPr/>
          <p:nvPr/>
        </p:nvGrpSpPr>
        <p:grpSpPr>
          <a:xfrm>
            <a:off x="889493" y="2308021"/>
            <a:ext cx="409727" cy="409726"/>
            <a:chOff x="0" y="0"/>
            <a:chExt cx="409725" cy="409725"/>
          </a:xfrm>
        </p:grpSpPr>
        <p:sp>
          <p:nvSpPr>
            <p:cNvPr id="34" name="Circle">
              <a:extLst>
                <a:ext uri="{FF2B5EF4-FFF2-40B4-BE49-F238E27FC236}">
                  <a16:creationId xmlns:a16="http://schemas.microsoft.com/office/drawing/2014/main" id="{D4368D25-9332-5A4E-8595-B95CD016375E}"/>
                </a:ext>
              </a:extLst>
            </p:cNvPr>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35" name="Circle">
              <a:extLst>
                <a:ext uri="{FF2B5EF4-FFF2-40B4-BE49-F238E27FC236}">
                  <a16:creationId xmlns:a16="http://schemas.microsoft.com/office/drawing/2014/main" id="{A023CD3E-05FE-A149-979B-82DBE0A3E394}"/>
                </a:ext>
              </a:extLst>
            </p:cNvPr>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36" name="black-check-mark-png-13.png" descr="black-check-mark-png-13.png">
              <a:extLst>
                <a:ext uri="{FF2B5EF4-FFF2-40B4-BE49-F238E27FC236}">
                  <a16:creationId xmlns:a16="http://schemas.microsoft.com/office/drawing/2014/main" id="{1B63BB02-7999-F44E-B804-B311D4A22F4C}"/>
                </a:ext>
              </a:extLst>
            </p:cNvPr>
            <p:cNvPicPr>
              <a:picLocks noChangeAspect="1"/>
            </p:cNvPicPr>
            <p:nvPr/>
          </p:nvPicPr>
          <p:blipFill>
            <a:blip r:embed="rId5"/>
            <a:stretch>
              <a:fillRect/>
            </a:stretch>
          </p:blipFill>
          <p:spPr>
            <a:xfrm>
              <a:off x="0" y="0"/>
              <a:ext cx="409726" cy="409726"/>
            </a:xfrm>
            <a:prstGeom prst="rect">
              <a:avLst/>
            </a:prstGeom>
            <a:ln w="12700" cap="flat">
              <a:noFill/>
              <a:miter lim="400000"/>
            </a:ln>
            <a:effectLst/>
          </p:spPr>
        </p:pic>
      </p:grpSp>
      <p:grpSp>
        <p:nvGrpSpPr>
          <p:cNvPr id="37" name="Group">
            <a:extLst>
              <a:ext uri="{FF2B5EF4-FFF2-40B4-BE49-F238E27FC236}">
                <a16:creationId xmlns:a16="http://schemas.microsoft.com/office/drawing/2014/main" id="{8ECC94A7-E60F-8843-99A8-B41B5C382C2E}"/>
              </a:ext>
            </a:extLst>
          </p:cNvPr>
          <p:cNvGrpSpPr/>
          <p:nvPr/>
        </p:nvGrpSpPr>
        <p:grpSpPr>
          <a:xfrm>
            <a:off x="901235" y="2755816"/>
            <a:ext cx="409727" cy="409727"/>
            <a:chOff x="0" y="0"/>
            <a:chExt cx="409725" cy="409725"/>
          </a:xfrm>
        </p:grpSpPr>
        <p:sp>
          <p:nvSpPr>
            <p:cNvPr id="38" name="Circle">
              <a:extLst>
                <a:ext uri="{FF2B5EF4-FFF2-40B4-BE49-F238E27FC236}">
                  <a16:creationId xmlns:a16="http://schemas.microsoft.com/office/drawing/2014/main" id="{B90E41A8-0A62-5E43-B07B-FAEBA8A2156C}"/>
                </a:ext>
              </a:extLst>
            </p:cNvPr>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39" name="Circle">
              <a:extLst>
                <a:ext uri="{FF2B5EF4-FFF2-40B4-BE49-F238E27FC236}">
                  <a16:creationId xmlns:a16="http://schemas.microsoft.com/office/drawing/2014/main" id="{3FD4D788-B83B-E244-9A9A-5EA709B1E6B6}"/>
                </a:ext>
              </a:extLst>
            </p:cNvPr>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40" name="black-check-mark-png-13.png" descr="black-check-mark-png-13.png">
              <a:extLst>
                <a:ext uri="{FF2B5EF4-FFF2-40B4-BE49-F238E27FC236}">
                  <a16:creationId xmlns:a16="http://schemas.microsoft.com/office/drawing/2014/main" id="{90C679D2-FC6B-034A-A8A8-AFFB47BC27C7}"/>
                </a:ext>
              </a:extLst>
            </p:cNvPr>
            <p:cNvPicPr>
              <a:picLocks noChangeAspect="1"/>
            </p:cNvPicPr>
            <p:nvPr/>
          </p:nvPicPr>
          <p:blipFill>
            <a:blip r:embed="rId5"/>
            <a:stretch>
              <a:fillRect/>
            </a:stretch>
          </p:blipFill>
          <p:spPr>
            <a:xfrm>
              <a:off x="0" y="0"/>
              <a:ext cx="409726" cy="409726"/>
            </a:xfrm>
            <a:prstGeom prst="rect">
              <a:avLst/>
            </a:prstGeom>
            <a:ln w="12700" cap="flat">
              <a:noFill/>
              <a:miter lim="400000"/>
            </a:ln>
            <a:effectLst/>
          </p:spPr>
        </p:pic>
      </p:grpSp>
      <p:grpSp>
        <p:nvGrpSpPr>
          <p:cNvPr id="41" name="Group">
            <a:extLst>
              <a:ext uri="{FF2B5EF4-FFF2-40B4-BE49-F238E27FC236}">
                <a16:creationId xmlns:a16="http://schemas.microsoft.com/office/drawing/2014/main" id="{E3BAE454-8684-BA4A-AB93-D0BD37308037}"/>
              </a:ext>
            </a:extLst>
          </p:cNvPr>
          <p:cNvGrpSpPr/>
          <p:nvPr/>
        </p:nvGrpSpPr>
        <p:grpSpPr>
          <a:xfrm>
            <a:off x="902897" y="3203612"/>
            <a:ext cx="409727" cy="409726"/>
            <a:chOff x="0" y="0"/>
            <a:chExt cx="409725" cy="409725"/>
          </a:xfrm>
        </p:grpSpPr>
        <p:sp>
          <p:nvSpPr>
            <p:cNvPr id="42" name="Circle">
              <a:extLst>
                <a:ext uri="{FF2B5EF4-FFF2-40B4-BE49-F238E27FC236}">
                  <a16:creationId xmlns:a16="http://schemas.microsoft.com/office/drawing/2014/main" id="{FEB79EE1-4ABF-D940-B8C9-FA8F2987D516}"/>
                </a:ext>
              </a:extLst>
            </p:cNvPr>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43" name="Circle">
              <a:extLst>
                <a:ext uri="{FF2B5EF4-FFF2-40B4-BE49-F238E27FC236}">
                  <a16:creationId xmlns:a16="http://schemas.microsoft.com/office/drawing/2014/main" id="{396E2536-BD45-7743-AA96-4F87A140C5FE}"/>
                </a:ext>
              </a:extLst>
            </p:cNvPr>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44" name="black-check-mark-png-13.png" descr="black-check-mark-png-13.png">
              <a:extLst>
                <a:ext uri="{FF2B5EF4-FFF2-40B4-BE49-F238E27FC236}">
                  <a16:creationId xmlns:a16="http://schemas.microsoft.com/office/drawing/2014/main" id="{B34AA10E-EC5D-2848-8BB5-7E350961B0D6}"/>
                </a:ext>
              </a:extLst>
            </p:cNvPr>
            <p:cNvPicPr>
              <a:picLocks noChangeAspect="1"/>
            </p:cNvPicPr>
            <p:nvPr/>
          </p:nvPicPr>
          <p:blipFill>
            <a:blip r:embed="rId5"/>
            <a:stretch>
              <a:fillRect/>
            </a:stretch>
          </p:blipFill>
          <p:spPr>
            <a:xfrm>
              <a:off x="0" y="0"/>
              <a:ext cx="409726" cy="409726"/>
            </a:xfrm>
            <a:prstGeom prst="rect">
              <a:avLst/>
            </a:prstGeom>
            <a:ln w="12700" cap="flat">
              <a:noFill/>
              <a:miter lim="400000"/>
            </a:ln>
            <a:effectLst/>
          </p:spPr>
        </p:pic>
      </p:grpSp>
      <p:grpSp>
        <p:nvGrpSpPr>
          <p:cNvPr id="45" name="Group">
            <a:extLst>
              <a:ext uri="{FF2B5EF4-FFF2-40B4-BE49-F238E27FC236}">
                <a16:creationId xmlns:a16="http://schemas.microsoft.com/office/drawing/2014/main" id="{B5D8DE25-C2F2-5F4C-AF4E-B63EA377523C}"/>
              </a:ext>
            </a:extLst>
          </p:cNvPr>
          <p:cNvGrpSpPr/>
          <p:nvPr/>
        </p:nvGrpSpPr>
        <p:grpSpPr>
          <a:xfrm>
            <a:off x="906406" y="3640367"/>
            <a:ext cx="409727" cy="409726"/>
            <a:chOff x="0" y="0"/>
            <a:chExt cx="409725" cy="409725"/>
          </a:xfrm>
        </p:grpSpPr>
        <p:sp>
          <p:nvSpPr>
            <p:cNvPr id="46" name="Circle">
              <a:extLst>
                <a:ext uri="{FF2B5EF4-FFF2-40B4-BE49-F238E27FC236}">
                  <a16:creationId xmlns:a16="http://schemas.microsoft.com/office/drawing/2014/main" id="{ECC2B516-8FC4-4544-893A-8EEC8A3B584C}"/>
                </a:ext>
              </a:extLst>
            </p:cNvPr>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47" name="Circle">
              <a:extLst>
                <a:ext uri="{FF2B5EF4-FFF2-40B4-BE49-F238E27FC236}">
                  <a16:creationId xmlns:a16="http://schemas.microsoft.com/office/drawing/2014/main" id="{33AEC7BC-E53E-0343-8B3D-9F9E243B3A12}"/>
                </a:ext>
              </a:extLst>
            </p:cNvPr>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48" name="black-check-mark-png-13.png" descr="black-check-mark-png-13.png">
              <a:extLst>
                <a:ext uri="{FF2B5EF4-FFF2-40B4-BE49-F238E27FC236}">
                  <a16:creationId xmlns:a16="http://schemas.microsoft.com/office/drawing/2014/main" id="{61594C39-6355-0B41-B148-8CFDE5303097}"/>
                </a:ext>
              </a:extLst>
            </p:cNvPr>
            <p:cNvPicPr>
              <a:picLocks noChangeAspect="1"/>
            </p:cNvPicPr>
            <p:nvPr/>
          </p:nvPicPr>
          <p:blipFill>
            <a:blip r:embed="rId5"/>
            <a:stretch>
              <a:fillRect/>
            </a:stretch>
          </p:blipFill>
          <p:spPr>
            <a:xfrm>
              <a:off x="0" y="0"/>
              <a:ext cx="409726" cy="409726"/>
            </a:xfrm>
            <a:prstGeom prst="rect">
              <a:avLst/>
            </a:prstGeom>
            <a:ln w="12700" cap="flat">
              <a:noFill/>
              <a:miter lim="400000"/>
            </a:ln>
            <a:effectLst/>
          </p:spPr>
        </p:pic>
      </p:gr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The service you need, right when you need it"/>
          <p:cNvSpPr txBox="1">
            <a:spLocks noGrp="1"/>
          </p:cNvSpPr>
          <p:nvPr>
            <p:ph type="title" idx="4294967295"/>
          </p:nvPr>
        </p:nvSpPr>
        <p:spPr>
          <a:xfrm>
            <a:off x="834569" y="498849"/>
            <a:ext cx="7108733" cy="674917"/>
          </a:xfrm>
          <a:prstGeom prst="rect">
            <a:avLst/>
          </a:prstGeom>
        </p:spPr>
        <p:txBody>
          <a:bodyPr lIns="45718" tIns="45718" rIns="45718" bIns="45718"/>
          <a:lstStyle>
            <a:lvl1pPr>
              <a:defRPr sz="2400" b="1"/>
            </a:lvl1pPr>
          </a:lstStyle>
          <a:p>
            <a:r>
              <a:t>The service you need, right when you need it </a:t>
            </a:r>
          </a:p>
        </p:txBody>
      </p:sp>
      <p:grpSp>
        <p:nvGrpSpPr>
          <p:cNvPr id="334" name="Group"/>
          <p:cNvGrpSpPr/>
          <p:nvPr/>
        </p:nvGrpSpPr>
        <p:grpSpPr>
          <a:xfrm>
            <a:off x="-1" y="-3"/>
            <a:ext cx="9144000" cy="5157845"/>
            <a:chOff x="0" y="-1"/>
            <a:chExt cx="9143998" cy="5157844"/>
          </a:xfrm>
        </p:grpSpPr>
        <p:pic>
          <p:nvPicPr>
            <p:cNvPr id="332" name="image9.png" descr="image9.png"/>
            <p:cNvPicPr>
              <a:picLocks noChangeAspect="1"/>
            </p:cNvPicPr>
            <p:nvPr/>
          </p:nvPicPr>
          <p:blipFill>
            <a:blip r:embed="rId2"/>
            <a:srcRect l="8611" t="3063"/>
            <a:stretch>
              <a:fillRect/>
            </a:stretch>
          </p:blipFill>
          <p:spPr>
            <a:xfrm>
              <a:off x="-1" y="-2"/>
              <a:ext cx="763284" cy="1727202"/>
            </a:xfrm>
            <a:prstGeom prst="rect">
              <a:avLst/>
            </a:prstGeom>
            <a:ln w="12700" cap="flat">
              <a:noFill/>
              <a:miter lim="400000"/>
            </a:ln>
            <a:effectLst/>
          </p:spPr>
        </p:pic>
        <p:pic>
          <p:nvPicPr>
            <p:cNvPr id="333" name="image8.png" descr="image8.png"/>
            <p:cNvPicPr>
              <a:picLocks noChangeAspect="1"/>
            </p:cNvPicPr>
            <p:nvPr/>
          </p:nvPicPr>
          <p:blipFill>
            <a:blip r:embed="rId3"/>
            <a:stretch>
              <a:fillRect/>
            </a:stretch>
          </p:blipFill>
          <p:spPr>
            <a:xfrm>
              <a:off x="7308112" y="4501037"/>
              <a:ext cx="1835887" cy="656806"/>
            </a:xfrm>
            <a:prstGeom prst="rect">
              <a:avLst/>
            </a:prstGeom>
            <a:ln w="12700" cap="flat">
              <a:noFill/>
              <a:miter lim="400000"/>
            </a:ln>
            <a:effectLst/>
          </p:spPr>
        </p:pic>
      </p:grpSp>
      <p:sp>
        <p:nvSpPr>
          <p:cNvPr id="335" name="Christie® Professional Services is one of the industry’s most trusted advisors in designing, building, deploying and supporting commercial audio-visual display systems.…"/>
          <p:cNvSpPr txBox="1"/>
          <p:nvPr/>
        </p:nvSpPr>
        <p:spPr>
          <a:xfrm>
            <a:off x="1247564" y="1293223"/>
            <a:ext cx="7265065" cy="31085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defRPr sz="1400" b="1">
                <a:latin typeface="+mn-lt"/>
                <a:ea typeface="+mn-ea"/>
                <a:cs typeface="+mn-cs"/>
                <a:sym typeface="Calibri"/>
              </a:defRPr>
            </a:pPr>
            <a:r>
              <a:rPr dirty="0"/>
              <a:t>Immediate 24/7/365 technical support </a:t>
            </a:r>
            <a:r>
              <a:rPr b="0" dirty="0">
                <a:latin typeface="Calibri Light"/>
                <a:ea typeface="Calibri Light"/>
                <a:cs typeface="Calibri Light"/>
                <a:sym typeface="Calibri Light"/>
              </a:rPr>
              <a:t>through our world-class Network Operations Center</a:t>
            </a:r>
          </a:p>
          <a:p>
            <a:pPr>
              <a:defRPr sz="1400">
                <a:latin typeface="Calibri Light"/>
                <a:ea typeface="Calibri Light"/>
                <a:cs typeface="Calibri Light"/>
                <a:sym typeface="Calibri Light"/>
              </a:defRPr>
            </a:pPr>
            <a:endParaRPr b="0" dirty="0">
              <a:latin typeface="Calibri Light"/>
              <a:ea typeface="Calibri Light"/>
              <a:cs typeface="Calibri Light"/>
              <a:sym typeface="Calibri Light"/>
            </a:endParaRPr>
          </a:p>
          <a:p>
            <a:pPr>
              <a:defRPr sz="1400" b="1">
                <a:latin typeface="+mn-lt"/>
                <a:ea typeface="+mn-ea"/>
                <a:cs typeface="+mn-cs"/>
                <a:sym typeface="Calibri"/>
              </a:defRPr>
            </a:pPr>
            <a:r>
              <a:rPr dirty="0"/>
              <a:t>Remote monitoring and management</a:t>
            </a:r>
            <a:r>
              <a:rPr b="0" dirty="0">
                <a:latin typeface="Calibri Light"/>
                <a:ea typeface="Calibri Light"/>
                <a:cs typeface="Calibri Light"/>
                <a:sym typeface="Calibri Light"/>
              </a:rPr>
              <a:t> for proactive data-driven support </a:t>
            </a:r>
          </a:p>
          <a:p>
            <a:pPr>
              <a:defRPr sz="1400">
                <a:latin typeface="Calibri Light"/>
                <a:ea typeface="Calibri Light"/>
                <a:cs typeface="Calibri Light"/>
                <a:sym typeface="Calibri Light"/>
              </a:defRPr>
            </a:pPr>
            <a:endParaRPr b="0" dirty="0">
              <a:latin typeface="Calibri Light"/>
              <a:ea typeface="Calibri Light"/>
              <a:cs typeface="Calibri Light"/>
              <a:sym typeface="Calibri Light"/>
            </a:endParaRPr>
          </a:p>
          <a:p>
            <a:pPr>
              <a:defRPr sz="1400" b="1">
                <a:latin typeface="+mn-lt"/>
                <a:ea typeface="+mn-ea"/>
                <a:cs typeface="+mn-cs"/>
                <a:sym typeface="Calibri"/>
              </a:defRPr>
            </a:pPr>
            <a:r>
              <a:rPr dirty="0"/>
              <a:t>Preventative onsite maintenance</a:t>
            </a:r>
            <a:r>
              <a:rPr b="0" dirty="0">
                <a:latin typeface="Calibri Light"/>
                <a:ea typeface="Calibri Light"/>
                <a:cs typeface="Calibri Light"/>
                <a:sym typeface="Calibri Light"/>
              </a:rPr>
              <a:t> to maximize your system’s uptime </a:t>
            </a:r>
          </a:p>
          <a:p>
            <a:pPr>
              <a:defRPr sz="1400">
                <a:latin typeface="Calibri Light"/>
                <a:ea typeface="Calibri Light"/>
                <a:cs typeface="Calibri Light"/>
                <a:sym typeface="Calibri Light"/>
              </a:defRPr>
            </a:pPr>
            <a:endParaRPr b="0" dirty="0">
              <a:latin typeface="Calibri Light"/>
              <a:ea typeface="Calibri Light"/>
              <a:cs typeface="Calibri Light"/>
              <a:sym typeface="Calibri Light"/>
            </a:endParaRPr>
          </a:p>
          <a:p>
            <a:pPr>
              <a:defRPr sz="1400" b="1">
                <a:latin typeface="+mn-lt"/>
                <a:ea typeface="+mn-ea"/>
                <a:cs typeface="+mn-cs"/>
                <a:sym typeface="Calibri"/>
              </a:defRPr>
            </a:pPr>
            <a:r>
              <a:rPr dirty="0"/>
              <a:t>Rapid-response emergency onsite resolution</a:t>
            </a:r>
            <a:r>
              <a:rPr b="0" dirty="0">
                <a:latin typeface="Calibri Light"/>
                <a:ea typeface="Calibri Light"/>
                <a:cs typeface="Calibri Light"/>
                <a:sym typeface="Calibri Light"/>
              </a:rPr>
              <a:t> to get your system back up and running </a:t>
            </a:r>
          </a:p>
          <a:p>
            <a:pPr>
              <a:defRPr sz="1400">
                <a:latin typeface="Calibri Light"/>
                <a:ea typeface="Calibri Light"/>
                <a:cs typeface="Calibri Light"/>
                <a:sym typeface="Calibri Light"/>
              </a:defRPr>
            </a:pPr>
            <a:endParaRPr b="0" dirty="0">
              <a:latin typeface="Calibri Light"/>
              <a:ea typeface="Calibri Light"/>
              <a:cs typeface="Calibri Light"/>
              <a:sym typeface="Calibri Light"/>
            </a:endParaRPr>
          </a:p>
          <a:p>
            <a:pPr>
              <a:defRPr sz="1400" b="1">
                <a:latin typeface="+mn-lt"/>
                <a:ea typeface="+mn-ea"/>
                <a:cs typeface="+mn-cs"/>
                <a:sym typeface="Calibri"/>
              </a:defRPr>
            </a:pPr>
            <a:r>
              <a:rPr dirty="0"/>
              <a:t>Complete system protection</a:t>
            </a:r>
            <a:r>
              <a:rPr b="0" dirty="0">
                <a:latin typeface="Calibri Light"/>
                <a:ea typeface="Calibri Light"/>
                <a:cs typeface="Calibri Light"/>
                <a:sym typeface="Calibri Light"/>
              </a:rPr>
              <a:t> though our parts service and protection program </a:t>
            </a:r>
          </a:p>
          <a:p>
            <a:pPr>
              <a:defRPr sz="1400">
                <a:latin typeface="Calibri Light"/>
                <a:ea typeface="Calibri Light"/>
                <a:cs typeface="Calibri Light"/>
                <a:sym typeface="Calibri Light"/>
              </a:defRPr>
            </a:pPr>
            <a:endParaRPr b="0" dirty="0">
              <a:latin typeface="Calibri Light"/>
              <a:ea typeface="Calibri Light"/>
              <a:cs typeface="Calibri Light"/>
              <a:sym typeface="Calibri Light"/>
            </a:endParaRPr>
          </a:p>
          <a:p>
            <a:pPr>
              <a:defRPr sz="1400" b="1">
                <a:latin typeface="+mn-lt"/>
                <a:ea typeface="+mn-ea"/>
                <a:cs typeface="+mn-cs"/>
                <a:sym typeface="Calibri"/>
              </a:defRPr>
            </a:pPr>
            <a:r>
              <a:rPr dirty="0"/>
              <a:t>Accelerated access to critical spare parts</a:t>
            </a:r>
            <a:r>
              <a:rPr b="0" dirty="0">
                <a:latin typeface="Calibri Light"/>
                <a:ea typeface="Calibri Light"/>
                <a:cs typeface="Calibri Light"/>
                <a:sym typeface="Calibri Light"/>
              </a:rPr>
              <a:t> through our dedicated forward-stocking locations</a:t>
            </a:r>
          </a:p>
          <a:p>
            <a:pPr>
              <a:defRPr sz="1400">
                <a:latin typeface="Calibri Light"/>
                <a:ea typeface="Calibri Light"/>
                <a:cs typeface="Calibri Light"/>
                <a:sym typeface="Calibri Light"/>
              </a:defRPr>
            </a:pPr>
            <a:endParaRPr b="0" dirty="0">
              <a:latin typeface="Calibri Light"/>
              <a:ea typeface="Calibri Light"/>
              <a:cs typeface="Calibri Light"/>
              <a:sym typeface="Calibri Light"/>
            </a:endParaRPr>
          </a:p>
          <a:p>
            <a:pPr>
              <a:defRPr sz="1400" b="1">
                <a:latin typeface="+mn-lt"/>
                <a:ea typeface="+mn-ea"/>
                <a:cs typeface="+mn-cs"/>
                <a:sym typeface="Calibri"/>
              </a:defRPr>
            </a:pPr>
            <a:r>
              <a:rPr dirty="0"/>
              <a:t>Flawless project management and planning</a:t>
            </a:r>
            <a:r>
              <a:rPr b="0" dirty="0">
                <a:latin typeface="Calibri Light"/>
                <a:ea typeface="Calibri Light"/>
                <a:cs typeface="Calibri Light"/>
                <a:sym typeface="Calibri Light"/>
              </a:rPr>
              <a:t> for major equipment upgrades, rollouts, installations, and decommissions </a:t>
            </a:r>
          </a:p>
        </p:txBody>
      </p:sp>
      <p:grpSp>
        <p:nvGrpSpPr>
          <p:cNvPr id="339" name="Group"/>
          <p:cNvGrpSpPr/>
          <p:nvPr/>
        </p:nvGrpSpPr>
        <p:grpSpPr>
          <a:xfrm>
            <a:off x="837841" y="2058249"/>
            <a:ext cx="398465" cy="409726"/>
            <a:chOff x="0" y="0"/>
            <a:chExt cx="409725" cy="409725"/>
          </a:xfrm>
        </p:grpSpPr>
        <p:sp>
          <p:nvSpPr>
            <p:cNvPr id="336" name="Circle"/>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337" name="Circle"/>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338" name="black-check-mark-png-13.png" descr="black-check-mark-png-13.png"/>
            <p:cNvPicPr>
              <a:picLocks noChangeAspect="1"/>
            </p:cNvPicPr>
            <p:nvPr/>
          </p:nvPicPr>
          <p:blipFill>
            <a:blip r:embed="rId4"/>
            <a:stretch>
              <a:fillRect/>
            </a:stretch>
          </p:blipFill>
          <p:spPr>
            <a:xfrm>
              <a:off x="-1" y="-1"/>
              <a:ext cx="409727" cy="409727"/>
            </a:xfrm>
            <a:prstGeom prst="rect">
              <a:avLst/>
            </a:prstGeom>
            <a:ln w="12700" cap="flat">
              <a:noFill/>
              <a:miter lim="400000"/>
            </a:ln>
            <a:effectLst/>
          </p:spPr>
        </p:pic>
      </p:grpSp>
      <p:grpSp>
        <p:nvGrpSpPr>
          <p:cNvPr id="343" name="Group"/>
          <p:cNvGrpSpPr/>
          <p:nvPr/>
        </p:nvGrpSpPr>
        <p:grpSpPr>
          <a:xfrm>
            <a:off x="834569" y="1187529"/>
            <a:ext cx="398465" cy="409726"/>
            <a:chOff x="0" y="0"/>
            <a:chExt cx="409725" cy="409725"/>
          </a:xfrm>
        </p:grpSpPr>
        <p:sp>
          <p:nvSpPr>
            <p:cNvPr id="340" name="Circle"/>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341" name="Circle"/>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342" name="black-check-mark-png-13.png" descr="black-check-mark-png-13.png"/>
            <p:cNvPicPr>
              <a:picLocks noChangeAspect="1"/>
            </p:cNvPicPr>
            <p:nvPr/>
          </p:nvPicPr>
          <p:blipFill>
            <a:blip r:embed="rId4"/>
            <a:stretch>
              <a:fillRect/>
            </a:stretch>
          </p:blipFill>
          <p:spPr>
            <a:xfrm>
              <a:off x="0" y="0"/>
              <a:ext cx="409726" cy="409726"/>
            </a:xfrm>
            <a:prstGeom prst="rect">
              <a:avLst/>
            </a:prstGeom>
            <a:ln w="12700" cap="flat">
              <a:noFill/>
              <a:miter lim="400000"/>
            </a:ln>
            <a:effectLst/>
          </p:spPr>
        </p:pic>
      </p:grpSp>
      <p:grpSp>
        <p:nvGrpSpPr>
          <p:cNvPr id="347" name="Group"/>
          <p:cNvGrpSpPr/>
          <p:nvPr/>
        </p:nvGrpSpPr>
        <p:grpSpPr>
          <a:xfrm>
            <a:off x="834570" y="2464272"/>
            <a:ext cx="398465" cy="409727"/>
            <a:chOff x="0" y="0"/>
            <a:chExt cx="409725" cy="409725"/>
          </a:xfrm>
        </p:grpSpPr>
        <p:sp>
          <p:nvSpPr>
            <p:cNvPr id="344" name="Circle"/>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345" name="Circle"/>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346" name="black-check-mark-png-13.png" descr="black-check-mark-png-13.png"/>
            <p:cNvPicPr>
              <a:picLocks noChangeAspect="1"/>
            </p:cNvPicPr>
            <p:nvPr/>
          </p:nvPicPr>
          <p:blipFill>
            <a:blip r:embed="rId4"/>
            <a:stretch>
              <a:fillRect/>
            </a:stretch>
          </p:blipFill>
          <p:spPr>
            <a:xfrm>
              <a:off x="-1" y="0"/>
              <a:ext cx="409727" cy="409726"/>
            </a:xfrm>
            <a:prstGeom prst="rect">
              <a:avLst/>
            </a:prstGeom>
            <a:ln w="12700" cap="flat">
              <a:noFill/>
              <a:miter lim="400000"/>
            </a:ln>
            <a:effectLst/>
          </p:spPr>
        </p:pic>
      </p:grpSp>
      <p:grpSp>
        <p:nvGrpSpPr>
          <p:cNvPr id="351" name="Group"/>
          <p:cNvGrpSpPr/>
          <p:nvPr/>
        </p:nvGrpSpPr>
        <p:grpSpPr>
          <a:xfrm>
            <a:off x="834570" y="2908991"/>
            <a:ext cx="398465" cy="409727"/>
            <a:chOff x="0" y="0"/>
            <a:chExt cx="409725" cy="409725"/>
          </a:xfrm>
        </p:grpSpPr>
        <p:sp>
          <p:nvSpPr>
            <p:cNvPr id="348" name="Circle"/>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349" name="Circle"/>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350" name="black-check-mark-png-13.png" descr="black-check-mark-png-13.png"/>
            <p:cNvPicPr>
              <a:picLocks noChangeAspect="1"/>
            </p:cNvPicPr>
            <p:nvPr/>
          </p:nvPicPr>
          <p:blipFill>
            <a:blip r:embed="rId4"/>
            <a:stretch>
              <a:fillRect/>
            </a:stretch>
          </p:blipFill>
          <p:spPr>
            <a:xfrm>
              <a:off x="-1" y="0"/>
              <a:ext cx="409727" cy="409726"/>
            </a:xfrm>
            <a:prstGeom prst="rect">
              <a:avLst/>
            </a:prstGeom>
            <a:ln w="12700" cap="flat">
              <a:noFill/>
              <a:miter lim="400000"/>
            </a:ln>
            <a:effectLst/>
          </p:spPr>
        </p:pic>
      </p:grpSp>
      <p:grpSp>
        <p:nvGrpSpPr>
          <p:cNvPr id="355" name="Group"/>
          <p:cNvGrpSpPr/>
          <p:nvPr/>
        </p:nvGrpSpPr>
        <p:grpSpPr>
          <a:xfrm>
            <a:off x="834570" y="3343125"/>
            <a:ext cx="398465" cy="409727"/>
            <a:chOff x="0" y="0"/>
            <a:chExt cx="409725" cy="409725"/>
          </a:xfrm>
        </p:grpSpPr>
        <p:sp>
          <p:nvSpPr>
            <p:cNvPr id="352" name="Circle"/>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353" name="Circle"/>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354" name="black-check-mark-png-13.png" descr="black-check-mark-png-13.png"/>
            <p:cNvPicPr>
              <a:picLocks noChangeAspect="1"/>
            </p:cNvPicPr>
            <p:nvPr/>
          </p:nvPicPr>
          <p:blipFill>
            <a:blip r:embed="rId4"/>
            <a:stretch>
              <a:fillRect/>
            </a:stretch>
          </p:blipFill>
          <p:spPr>
            <a:xfrm>
              <a:off x="-1" y="0"/>
              <a:ext cx="409727" cy="409726"/>
            </a:xfrm>
            <a:prstGeom prst="rect">
              <a:avLst/>
            </a:prstGeom>
            <a:ln w="12700" cap="flat">
              <a:noFill/>
              <a:miter lim="400000"/>
            </a:ln>
            <a:effectLst/>
          </p:spPr>
        </p:pic>
      </p:grpSp>
      <p:grpSp>
        <p:nvGrpSpPr>
          <p:cNvPr id="359" name="Group"/>
          <p:cNvGrpSpPr/>
          <p:nvPr/>
        </p:nvGrpSpPr>
        <p:grpSpPr>
          <a:xfrm>
            <a:off x="837841" y="3880561"/>
            <a:ext cx="398465" cy="409727"/>
            <a:chOff x="0" y="0"/>
            <a:chExt cx="409725" cy="409725"/>
          </a:xfrm>
        </p:grpSpPr>
        <p:sp>
          <p:nvSpPr>
            <p:cNvPr id="356" name="Circle"/>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357" name="Circle"/>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358" name="black-check-mark-png-13.png" descr="black-check-mark-png-13.png"/>
            <p:cNvPicPr>
              <a:picLocks noChangeAspect="1"/>
            </p:cNvPicPr>
            <p:nvPr/>
          </p:nvPicPr>
          <p:blipFill>
            <a:blip r:embed="rId4"/>
            <a:stretch>
              <a:fillRect/>
            </a:stretch>
          </p:blipFill>
          <p:spPr>
            <a:xfrm>
              <a:off x="-1" y="0"/>
              <a:ext cx="409727" cy="409726"/>
            </a:xfrm>
            <a:prstGeom prst="rect">
              <a:avLst/>
            </a:prstGeom>
            <a:ln w="12700" cap="flat">
              <a:noFill/>
              <a:miter lim="400000"/>
            </a:ln>
            <a:effectLst/>
          </p:spPr>
        </p:pic>
      </p:grpSp>
      <p:grpSp>
        <p:nvGrpSpPr>
          <p:cNvPr id="35" name="Group">
            <a:extLst>
              <a:ext uri="{FF2B5EF4-FFF2-40B4-BE49-F238E27FC236}">
                <a16:creationId xmlns:a16="http://schemas.microsoft.com/office/drawing/2014/main" id="{D3968837-0325-E442-9C9B-553506A504A2}"/>
              </a:ext>
            </a:extLst>
          </p:cNvPr>
          <p:cNvGrpSpPr/>
          <p:nvPr/>
        </p:nvGrpSpPr>
        <p:grpSpPr>
          <a:xfrm>
            <a:off x="840801" y="1628513"/>
            <a:ext cx="398465" cy="409726"/>
            <a:chOff x="0" y="0"/>
            <a:chExt cx="409725" cy="409725"/>
          </a:xfrm>
        </p:grpSpPr>
        <p:sp>
          <p:nvSpPr>
            <p:cNvPr id="36" name="Circle">
              <a:extLst>
                <a:ext uri="{FF2B5EF4-FFF2-40B4-BE49-F238E27FC236}">
                  <a16:creationId xmlns:a16="http://schemas.microsoft.com/office/drawing/2014/main" id="{9C517016-814E-A541-BE45-9501C0B6310C}"/>
                </a:ext>
              </a:extLst>
            </p:cNvPr>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37" name="Circle">
              <a:extLst>
                <a:ext uri="{FF2B5EF4-FFF2-40B4-BE49-F238E27FC236}">
                  <a16:creationId xmlns:a16="http://schemas.microsoft.com/office/drawing/2014/main" id="{55798677-4690-1742-9EBB-A88A9A26EB4F}"/>
                </a:ext>
              </a:extLst>
            </p:cNvPr>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38" name="black-check-mark-png-13.png" descr="black-check-mark-png-13.png">
              <a:extLst>
                <a:ext uri="{FF2B5EF4-FFF2-40B4-BE49-F238E27FC236}">
                  <a16:creationId xmlns:a16="http://schemas.microsoft.com/office/drawing/2014/main" id="{E1BF66C7-0E73-1D4F-9E7E-54EB78E210DA}"/>
                </a:ext>
              </a:extLst>
            </p:cNvPr>
            <p:cNvPicPr>
              <a:picLocks noChangeAspect="1"/>
            </p:cNvPicPr>
            <p:nvPr/>
          </p:nvPicPr>
          <p:blipFill>
            <a:blip r:embed="rId4"/>
            <a:stretch>
              <a:fillRect/>
            </a:stretch>
          </p:blipFill>
          <p:spPr>
            <a:xfrm>
              <a:off x="0" y="0"/>
              <a:ext cx="409726" cy="409726"/>
            </a:xfrm>
            <a:prstGeom prst="rect">
              <a:avLst/>
            </a:prstGeom>
            <a:ln w="12700" cap="flat">
              <a:noFill/>
              <a:miter lim="400000"/>
            </a:ln>
            <a:effectLst/>
          </p:spPr>
        </p:pic>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5" name="CINEMA SERVICE PACKAGES.png" descr="CINEMA SERVICE PACKAGES.png"/>
          <p:cNvPicPr>
            <a:picLocks noChangeAspect="1"/>
          </p:cNvPicPr>
          <p:nvPr/>
        </p:nvPicPr>
        <p:blipFill>
          <a:blip r:embed="rId2"/>
          <a:stretch>
            <a:fillRect/>
          </a:stretch>
        </p:blipFill>
        <p:spPr>
          <a:xfrm>
            <a:off x="1235773" y="730866"/>
            <a:ext cx="6934192" cy="4623071"/>
          </a:xfrm>
          <a:prstGeom prst="rect">
            <a:avLst/>
          </a:prstGeom>
          <a:ln w="12700">
            <a:miter lim="400000"/>
          </a:ln>
        </p:spPr>
      </p:pic>
      <p:grpSp>
        <p:nvGrpSpPr>
          <p:cNvPr id="368" name="Group"/>
          <p:cNvGrpSpPr/>
          <p:nvPr/>
        </p:nvGrpSpPr>
        <p:grpSpPr>
          <a:xfrm>
            <a:off x="-1" y="-3"/>
            <a:ext cx="9144000" cy="5157845"/>
            <a:chOff x="0" y="-1"/>
            <a:chExt cx="9143998" cy="5157844"/>
          </a:xfrm>
        </p:grpSpPr>
        <p:pic>
          <p:nvPicPr>
            <p:cNvPr id="366" name="image9.png" descr="image9.png"/>
            <p:cNvPicPr>
              <a:picLocks noChangeAspect="1"/>
            </p:cNvPicPr>
            <p:nvPr/>
          </p:nvPicPr>
          <p:blipFill>
            <a:blip r:embed="rId3"/>
            <a:srcRect l="8611" t="3063"/>
            <a:stretch>
              <a:fillRect/>
            </a:stretch>
          </p:blipFill>
          <p:spPr>
            <a:xfrm>
              <a:off x="-1" y="-2"/>
              <a:ext cx="763284" cy="1727202"/>
            </a:xfrm>
            <a:prstGeom prst="rect">
              <a:avLst/>
            </a:prstGeom>
            <a:ln w="12700" cap="flat">
              <a:noFill/>
              <a:miter lim="400000"/>
            </a:ln>
            <a:effectLst/>
          </p:spPr>
        </p:pic>
        <p:pic>
          <p:nvPicPr>
            <p:cNvPr id="367" name="image8.png" descr="image8.png"/>
            <p:cNvPicPr>
              <a:picLocks noChangeAspect="1"/>
            </p:cNvPicPr>
            <p:nvPr/>
          </p:nvPicPr>
          <p:blipFill>
            <a:blip r:embed="rId4"/>
            <a:stretch>
              <a:fillRect/>
            </a:stretch>
          </p:blipFill>
          <p:spPr>
            <a:xfrm>
              <a:off x="7308112" y="4501037"/>
              <a:ext cx="1835887" cy="656806"/>
            </a:xfrm>
            <a:prstGeom prst="rect">
              <a:avLst/>
            </a:prstGeom>
            <a:ln w="12700" cap="flat">
              <a:noFill/>
              <a:miter lim="400000"/>
            </a:ln>
            <a:effectLst/>
          </p:spPr>
        </p:pic>
      </p:grpSp>
      <p:sp>
        <p:nvSpPr>
          <p:cNvPr id="369" name="Service programs"/>
          <p:cNvSpPr txBox="1">
            <a:spLocks noGrp="1"/>
          </p:cNvSpPr>
          <p:nvPr>
            <p:ph type="title" idx="4294967295"/>
          </p:nvPr>
        </p:nvSpPr>
        <p:spPr>
          <a:xfrm>
            <a:off x="834569" y="498849"/>
            <a:ext cx="6394663" cy="674917"/>
          </a:xfrm>
          <a:prstGeom prst="rect">
            <a:avLst/>
          </a:prstGeom>
        </p:spPr>
        <p:txBody>
          <a:bodyPr lIns="45718" tIns="45718" rIns="45718" bIns="45718"/>
          <a:lstStyle>
            <a:lvl1pPr>
              <a:defRPr sz="2400" b="1"/>
            </a:lvl1pPr>
          </a:lstStyle>
          <a:p>
            <a:r>
              <a:t>Service programs</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1" name="Picture 2" descr="Picture 2"/>
          <p:cNvPicPr>
            <a:picLocks noChangeAspect="1"/>
          </p:cNvPicPr>
          <p:nvPr/>
        </p:nvPicPr>
        <p:blipFill>
          <a:blip r:embed="rId2"/>
          <a:srcRect l="27212" r="16086"/>
          <a:stretch>
            <a:fillRect/>
          </a:stretch>
        </p:blipFill>
        <p:spPr>
          <a:xfrm>
            <a:off x="6787177" y="1424346"/>
            <a:ext cx="2356823" cy="2771063"/>
          </a:xfrm>
          <a:prstGeom prst="rect">
            <a:avLst/>
          </a:prstGeom>
          <a:ln w="12700">
            <a:miter lim="400000"/>
          </a:ln>
        </p:spPr>
      </p:pic>
      <p:sp>
        <p:nvSpPr>
          <p:cNvPr id="372" name="Onsite field service"/>
          <p:cNvSpPr txBox="1">
            <a:spLocks noGrp="1"/>
          </p:cNvSpPr>
          <p:nvPr>
            <p:ph type="title" idx="4294967295"/>
          </p:nvPr>
        </p:nvSpPr>
        <p:spPr>
          <a:xfrm>
            <a:off x="834569" y="498849"/>
            <a:ext cx="6394663" cy="674917"/>
          </a:xfrm>
          <a:prstGeom prst="rect">
            <a:avLst/>
          </a:prstGeom>
        </p:spPr>
        <p:txBody>
          <a:bodyPr lIns="45718" tIns="45718" rIns="45718" bIns="45718"/>
          <a:lstStyle>
            <a:lvl1pPr>
              <a:defRPr sz="2400" b="1"/>
            </a:lvl1pPr>
          </a:lstStyle>
          <a:p>
            <a:r>
              <a:t>Immediate 24/7/365 service desk support</a:t>
            </a:r>
          </a:p>
        </p:txBody>
      </p:sp>
      <p:grpSp>
        <p:nvGrpSpPr>
          <p:cNvPr id="375" name="Group"/>
          <p:cNvGrpSpPr/>
          <p:nvPr/>
        </p:nvGrpSpPr>
        <p:grpSpPr>
          <a:xfrm>
            <a:off x="-1" y="-1"/>
            <a:ext cx="9144000" cy="5157845"/>
            <a:chOff x="0" y="0"/>
            <a:chExt cx="9143998" cy="5157844"/>
          </a:xfrm>
        </p:grpSpPr>
        <p:pic>
          <p:nvPicPr>
            <p:cNvPr id="373" name="image9.png" descr="image9.png"/>
            <p:cNvPicPr>
              <a:picLocks noChangeAspect="1"/>
            </p:cNvPicPr>
            <p:nvPr/>
          </p:nvPicPr>
          <p:blipFill>
            <a:blip r:embed="rId3"/>
            <a:srcRect l="8611" t="3063"/>
            <a:stretch>
              <a:fillRect/>
            </a:stretch>
          </p:blipFill>
          <p:spPr>
            <a:xfrm>
              <a:off x="-1" y="-1"/>
              <a:ext cx="763284" cy="1727202"/>
            </a:xfrm>
            <a:prstGeom prst="rect">
              <a:avLst/>
            </a:prstGeom>
            <a:ln w="12700" cap="flat">
              <a:noFill/>
              <a:miter lim="400000"/>
            </a:ln>
            <a:effectLst/>
          </p:spPr>
        </p:pic>
        <p:pic>
          <p:nvPicPr>
            <p:cNvPr id="374" name="image8.png" descr="image8.png"/>
            <p:cNvPicPr>
              <a:picLocks noChangeAspect="1"/>
            </p:cNvPicPr>
            <p:nvPr/>
          </p:nvPicPr>
          <p:blipFill>
            <a:blip r:embed="rId4"/>
            <a:stretch>
              <a:fillRect/>
            </a:stretch>
          </p:blipFill>
          <p:spPr>
            <a:xfrm>
              <a:off x="7308112" y="4501038"/>
              <a:ext cx="1835887" cy="656806"/>
            </a:xfrm>
            <a:prstGeom prst="rect">
              <a:avLst/>
            </a:prstGeom>
            <a:ln w="12700" cap="flat">
              <a:noFill/>
              <a:miter lim="400000"/>
            </a:ln>
            <a:effectLst/>
          </p:spPr>
        </p:pic>
      </p:grpSp>
      <p:sp>
        <p:nvSpPr>
          <p:cNvPr id="376" name="Christie® Professional Services is one of the industry’s most trusted advisors in designing, building, deploying and supporting commercial audio-visual display systems.…"/>
          <p:cNvSpPr txBox="1"/>
          <p:nvPr/>
        </p:nvSpPr>
        <p:spPr>
          <a:xfrm>
            <a:off x="1247563" y="1325118"/>
            <a:ext cx="5437651" cy="31457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a:latin typeface="+mn-lt"/>
                <a:ea typeface="+mn-ea"/>
                <a:cs typeface="+mn-cs"/>
                <a:sym typeface="Calibri"/>
              </a:defRPr>
            </a:pPr>
            <a:r>
              <a:t>Christie’s Network Operation Center </a:t>
            </a:r>
          </a:p>
          <a:p>
            <a:pPr>
              <a:lnSpc>
                <a:spcPct val="50000"/>
              </a:lnSpc>
              <a:defRPr sz="1400">
                <a:latin typeface="Calibri Light"/>
                <a:ea typeface="Calibri Light"/>
                <a:cs typeface="Calibri Light"/>
                <a:sym typeface="Calibri Light"/>
              </a:defRPr>
            </a:pPr>
            <a:endParaRPr/>
          </a:p>
          <a:p>
            <a:pPr marL="457200" lvl="1" indent="-228600">
              <a:buSzPct val="100000"/>
              <a:buChar char="•"/>
              <a:defRPr sz="1400">
                <a:latin typeface="Calibri Light"/>
                <a:ea typeface="Calibri Light"/>
                <a:cs typeface="Calibri Light"/>
                <a:sym typeface="Calibri Light"/>
              </a:defRPr>
            </a:pPr>
            <a:r>
              <a:t>Highly trained Christie technicians monitor your theaters no matter the time, day or night, 365 days per year.  </a:t>
            </a:r>
          </a:p>
          <a:p>
            <a:pPr marL="457200" lvl="1" indent="-228600">
              <a:buSzPct val="100000"/>
              <a:buChar char="•"/>
              <a:defRPr sz="1400">
                <a:latin typeface="Calibri Light"/>
                <a:ea typeface="Calibri Light"/>
                <a:cs typeface="Calibri Light"/>
                <a:sym typeface="Calibri Light"/>
              </a:defRPr>
            </a:pPr>
            <a:r>
              <a:t>Using the latest in predictive maintenance tools, our technicians can proactively spot potential issues before they impact your display system.</a:t>
            </a:r>
          </a:p>
          <a:p>
            <a:pPr>
              <a:lnSpc>
                <a:spcPct val="50000"/>
              </a:lnSpc>
              <a:defRPr sz="1400">
                <a:latin typeface="Calibri Light"/>
                <a:ea typeface="Calibri Light"/>
                <a:cs typeface="Calibri Light"/>
                <a:sym typeface="Calibri Light"/>
              </a:defRPr>
            </a:pPr>
            <a:endParaRPr/>
          </a:p>
          <a:p>
            <a:pPr lvl="1" indent="228600">
              <a:defRPr sz="1400" b="1">
                <a:latin typeface="+mn-lt"/>
                <a:ea typeface="+mn-ea"/>
                <a:cs typeface="+mn-cs"/>
                <a:sym typeface="Calibri"/>
              </a:defRPr>
            </a:pPr>
            <a:r>
              <a:t>Value </a:t>
            </a:r>
          </a:p>
          <a:p>
            <a:pPr lvl="1" indent="228600">
              <a:lnSpc>
                <a:spcPct val="50000"/>
              </a:lnSpc>
              <a:defRPr sz="1400" b="1">
                <a:latin typeface="+mn-lt"/>
                <a:ea typeface="+mn-ea"/>
                <a:cs typeface="+mn-cs"/>
                <a:sym typeface="Calibri"/>
              </a:defRPr>
            </a:pPr>
            <a:endParaRPr/>
          </a:p>
          <a:p>
            <a:pPr marL="457200" lvl="1" indent="-228600">
              <a:buSzPct val="100000"/>
              <a:buChar char="•"/>
              <a:defRPr sz="1400">
                <a:latin typeface="Calibri Light"/>
                <a:ea typeface="Calibri Light"/>
                <a:cs typeface="Calibri Light"/>
                <a:sym typeface="Calibri Light"/>
              </a:defRPr>
            </a:pPr>
            <a:r>
              <a:t>Rapid call center response to swiftly resolve unexpected systems issues</a:t>
            </a:r>
          </a:p>
          <a:p>
            <a:pPr marL="457200" lvl="1" indent="-228600">
              <a:buSzPct val="100000"/>
              <a:buChar char="•"/>
              <a:defRPr sz="1400">
                <a:latin typeface="Calibri Light"/>
                <a:ea typeface="Calibri Light"/>
                <a:cs typeface="Calibri Light"/>
                <a:sym typeface="Calibri Light"/>
              </a:defRPr>
            </a:pPr>
            <a:r>
              <a:t>Reduced operation costs of maintaining in-house specialists to address complex issues</a:t>
            </a:r>
          </a:p>
          <a:p>
            <a:pPr marL="457200" lvl="1" indent="-228600">
              <a:buSzPct val="100000"/>
              <a:buChar char="•"/>
              <a:defRPr sz="1400">
                <a:latin typeface="Calibri Light"/>
                <a:ea typeface="Calibri Light"/>
                <a:cs typeface="Calibri Light"/>
                <a:sym typeface="Calibri Light"/>
              </a:defRPr>
            </a:pPr>
            <a:r>
              <a:t>Highly skilled and experienced technical support you can rely on</a:t>
            </a:r>
          </a:p>
        </p:txBody>
      </p:sp>
      <p:grpSp>
        <p:nvGrpSpPr>
          <p:cNvPr id="380" name="Group"/>
          <p:cNvGrpSpPr/>
          <p:nvPr/>
        </p:nvGrpSpPr>
        <p:grpSpPr>
          <a:xfrm>
            <a:off x="834569" y="1219484"/>
            <a:ext cx="409726" cy="409726"/>
            <a:chOff x="0" y="0"/>
            <a:chExt cx="409725" cy="409725"/>
          </a:xfrm>
        </p:grpSpPr>
        <p:sp>
          <p:nvSpPr>
            <p:cNvPr id="377" name="Circle"/>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378" name="Circle"/>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379" name="black-check-mark-png-13.png" descr="black-check-mark-png-13.png"/>
            <p:cNvPicPr>
              <a:picLocks noChangeAspect="1"/>
            </p:cNvPicPr>
            <p:nvPr/>
          </p:nvPicPr>
          <p:blipFill>
            <a:blip r:embed="rId5"/>
            <a:stretch>
              <a:fillRect/>
            </a:stretch>
          </p:blipFill>
          <p:spPr>
            <a:xfrm>
              <a:off x="0" y="0"/>
              <a:ext cx="409726" cy="409726"/>
            </a:xfrm>
            <a:prstGeom prst="rect">
              <a:avLst/>
            </a:prstGeom>
            <a:ln w="12700" cap="flat">
              <a:noFill/>
              <a:miter lim="400000"/>
            </a:ln>
            <a:effectLst/>
          </p:spPr>
        </p:pic>
      </p:gr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2" name="Picture 2" descr="Picture 2"/>
          <p:cNvPicPr>
            <a:picLocks noChangeAspect="1"/>
          </p:cNvPicPr>
          <p:nvPr/>
        </p:nvPicPr>
        <p:blipFill>
          <a:blip r:embed="rId2"/>
          <a:srcRect l="17190" r="26086"/>
          <a:stretch>
            <a:fillRect/>
          </a:stretch>
        </p:blipFill>
        <p:spPr>
          <a:xfrm flipH="1">
            <a:off x="6787175" y="1433312"/>
            <a:ext cx="2356825" cy="2769943"/>
          </a:xfrm>
          <a:prstGeom prst="rect">
            <a:avLst/>
          </a:prstGeom>
          <a:ln w="12700">
            <a:miter lim="400000"/>
          </a:ln>
        </p:spPr>
      </p:pic>
      <p:sp>
        <p:nvSpPr>
          <p:cNvPr id="383" name="Onsite field service"/>
          <p:cNvSpPr txBox="1">
            <a:spLocks noGrp="1"/>
          </p:cNvSpPr>
          <p:nvPr>
            <p:ph type="title" idx="4294967295"/>
          </p:nvPr>
        </p:nvSpPr>
        <p:spPr>
          <a:xfrm>
            <a:off x="834569" y="498849"/>
            <a:ext cx="6394663" cy="674917"/>
          </a:xfrm>
          <a:prstGeom prst="rect">
            <a:avLst/>
          </a:prstGeom>
        </p:spPr>
        <p:txBody>
          <a:bodyPr lIns="45718" tIns="45718" rIns="45718" bIns="45718"/>
          <a:lstStyle>
            <a:lvl1pPr>
              <a:defRPr sz="2400" b="1"/>
            </a:lvl1pPr>
          </a:lstStyle>
          <a:p>
            <a:r>
              <a:t>Immediate 24/7/365 service desk support</a:t>
            </a:r>
          </a:p>
        </p:txBody>
      </p:sp>
      <p:grpSp>
        <p:nvGrpSpPr>
          <p:cNvPr id="386" name="Group"/>
          <p:cNvGrpSpPr/>
          <p:nvPr/>
        </p:nvGrpSpPr>
        <p:grpSpPr>
          <a:xfrm>
            <a:off x="-1" y="-1"/>
            <a:ext cx="9144000" cy="5157845"/>
            <a:chOff x="0" y="0"/>
            <a:chExt cx="9143998" cy="5157844"/>
          </a:xfrm>
        </p:grpSpPr>
        <p:pic>
          <p:nvPicPr>
            <p:cNvPr id="384" name="image9.png" descr="image9.png"/>
            <p:cNvPicPr>
              <a:picLocks noChangeAspect="1"/>
            </p:cNvPicPr>
            <p:nvPr/>
          </p:nvPicPr>
          <p:blipFill>
            <a:blip r:embed="rId3"/>
            <a:srcRect l="8611" t="3063"/>
            <a:stretch>
              <a:fillRect/>
            </a:stretch>
          </p:blipFill>
          <p:spPr>
            <a:xfrm>
              <a:off x="-1" y="-1"/>
              <a:ext cx="763284" cy="1727202"/>
            </a:xfrm>
            <a:prstGeom prst="rect">
              <a:avLst/>
            </a:prstGeom>
            <a:ln w="12700" cap="flat">
              <a:noFill/>
              <a:miter lim="400000"/>
            </a:ln>
            <a:effectLst/>
          </p:spPr>
        </p:pic>
        <p:pic>
          <p:nvPicPr>
            <p:cNvPr id="385" name="image8.png" descr="image8.png"/>
            <p:cNvPicPr>
              <a:picLocks noChangeAspect="1"/>
            </p:cNvPicPr>
            <p:nvPr/>
          </p:nvPicPr>
          <p:blipFill>
            <a:blip r:embed="rId4"/>
            <a:stretch>
              <a:fillRect/>
            </a:stretch>
          </p:blipFill>
          <p:spPr>
            <a:xfrm>
              <a:off x="7308112" y="4501038"/>
              <a:ext cx="1835887" cy="656806"/>
            </a:xfrm>
            <a:prstGeom prst="rect">
              <a:avLst/>
            </a:prstGeom>
            <a:ln w="12700" cap="flat">
              <a:noFill/>
              <a:miter lim="400000"/>
            </a:ln>
            <a:effectLst/>
          </p:spPr>
        </p:pic>
      </p:grpSp>
      <p:sp>
        <p:nvSpPr>
          <p:cNvPr id="387" name="Christie® Professional Services is one of the industry’s most trusted advisors in designing, building, deploying and supporting commercial audio-visual display systems.…"/>
          <p:cNvSpPr txBox="1"/>
          <p:nvPr/>
        </p:nvSpPr>
        <p:spPr>
          <a:xfrm>
            <a:off x="1247563" y="1325118"/>
            <a:ext cx="5437651" cy="35070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a:latin typeface="+mn-lt"/>
                <a:ea typeface="+mn-ea"/>
                <a:cs typeface="+mn-cs"/>
                <a:sym typeface="Calibri"/>
              </a:defRPr>
            </a:pPr>
            <a:r>
              <a:t>Services we provide:</a:t>
            </a:r>
          </a:p>
          <a:p>
            <a:pPr>
              <a:lnSpc>
                <a:spcPct val="50000"/>
              </a:lnSpc>
              <a:defRPr sz="1400" b="1">
                <a:latin typeface="+mn-lt"/>
                <a:ea typeface="+mn-ea"/>
                <a:cs typeface="+mn-cs"/>
                <a:sym typeface="Calibri"/>
              </a:defRPr>
            </a:pPr>
            <a:endParaRPr/>
          </a:p>
          <a:p>
            <a:pPr marL="457200" lvl="1" indent="-228600">
              <a:buSzPct val="100000"/>
              <a:buChar char="•"/>
              <a:defRPr sz="1400">
                <a:latin typeface="+mn-lt"/>
                <a:ea typeface="+mn-ea"/>
                <a:cs typeface="+mn-cs"/>
                <a:sym typeface="Calibri"/>
              </a:defRPr>
            </a:pPr>
            <a:r>
              <a:t>End-user support </a:t>
            </a:r>
            <a:r>
              <a:rPr>
                <a:latin typeface="Calibri Light"/>
                <a:ea typeface="Calibri Light"/>
                <a:cs typeface="Calibri Light"/>
                <a:sym typeface="Calibri Light"/>
              </a:rPr>
              <a:t>to quickly diagnose and resolve issues</a:t>
            </a:r>
            <a:endParaRPr b="1"/>
          </a:p>
          <a:p>
            <a:pPr marL="457200" lvl="1" indent="-228600">
              <a:buSzPct val="100000"/>
              <a:buChar char="•"/>
              <a:defRPr sz="1400">
                <a:latin typeface="+mn-lt"/>
                <a:ea typeface="+mn-ea"/>
                <a:cs typeface="+mn-cs"/>
                <a:sym typeface="Calibri"/>
              </a:defRPr>
            </a:pPr>
            <a:r>
              <a:t>A single point-of-contact </a:t>
            </a:r>
            <a:r>
              <a:rPr>
                <a:latin typeface="Calibri Light"/>
                <a:ea typeface="Calibri Light"/>
                <a:cs typeface="Calibri Light"/>
                <a:sym typeface="Calibri Light"/>
              </a:rPr>
              <a:t>for all technical support calls, including those that need to be routed to another service vendor for resolution. </a:t>
            </a:r>
          </a:p>
          <a:p>
            <a:pPr marL="457200" lvl="1" indent="-228600">
              <a:buSzPct val="100000"/>
              <a:buChar char="•"/>
              <a:defRPr sz="1400">
                <a:latin typeface="+mn-lt"/>
                <a:ea typeface="+mn-ea"/>
                <a:cs typeface="+mn-cs"/>
                <a:sym typeface="Calibri"/>
              </a:defRPr>
            </a:pPr>
            <a:r>
              <a:t>Management reports </a:t>
            </a:r>
            <a:r>
              <a:rPr>
                <a:latin typeface="Calibri Light"/>
                <a:ea typeface="Calibri Light"/>
                <a:cs typeface="Calibri Light"/>
                <a:sym typeface="Calibri Light"/>
              </a:rPr>
              <a:t>for quick analysis of ongoing issues, systems and service performance</a:t>
            </a:r>
          </a:p>
          <a:p>
            <a:pPr marL="457200" lvl="1" indent="-228600">
              <a:buSzPct val="100000"/>
              <a:buChar char="•"/>
              <a:defRPr sz="1400">
                <a:latin typeface="+mn-lt"/>
                <a:ea typeface="+mn-ea"/>
                <a:cs typeface="+mn-cs"/>
                <a:sym typeface="Calibri"/>
              </a:defRPr>
            </a:pPr>
            <a:r>
              <a:t>Worldwide coverage </a:t>
            </a:r>
            <a:r>
              <a:rPr>
                <a:latin typeface="Calibri Light"/>
                <a:ea typeface="Calibri Light"/>
                <a:cs typeface="Calibri Light"/>
                <a:sym typeface="Calibri Light"/>
              </a:rPr>
              <a:t>and response options to meet your business needs</a:t>
            </a:r>
          </a:p>
          <a:p>
            <a:pPr marL="457200" lvl="1" indent="-228600">
              <a:buSzPct val="100000"/>
              <a:buChar char="•"/>
              <a:defRPr sz="1400">
                <a:latin typeface="+mn-lt"/>
                <a:ea typeface="+mn-ea"/>
                <a:cs typeface="+mn-cs"/>
                <a:sym typeface="Calibri"/>
              </a:defRPr>
            </a:pPr>
            <a:r>
              <a:t>Documenting of all emergency service calls</a:t>
            </a:r>
            <a:r>
              <a:rPr>
                <a:latin typeface="Calibri Light"/>
                <a:ea typeface="Calibri Light"/>
                <a:cs typeface="Calibri Light"/>
                <a:sym typeface="Calibri Light"/>
              </a:rPr>
              <a:t> for future reference, and tracking of repeated problems and their analysis.</a:t>
            </a:r>
          </a:p>
          <a:p>
            <a:pPr marL="457200" lvl="1" indent="-228600">
              <a:buSzPct val="100000"/>
              <a:buChar char="•"/>
              <a:defRPr sz="1400">
                <a:latin typeface="+mn-lt"/>
                <a:ea typeface="+mn-ea"/>
                <a:cs typeface="+mn-cs"/>
                <a:sym typeface="Calibri"/>
              </a:defRPr>
            </a:pPr>
            <a:r>
              <a:t>Local Christie engineers </a:t>
            </a:r>
            <a:r>
              <a:rPr>
                <a:latin typeface="Calibri Light"/>
                <a:ea typeface="Calibri Light"/>
                <a:cs typeface="Calibri Light"/>
                <a:sym typeface="Calibri Light"/>
              </a:rPr>
              <a:t>who are available to travel to customer locations for onsite equipment repairs.</a:t>
            </a:r>
          </a:p>
        </p:txBody>
      </p:sp>
      <p:grpSp>
        <p:nvGrpSpPr>
          <p:cNvPr id="391" name="Group"/>
          <p:cNvGrpSpPr/>
          <p:nvPr/>
        </p:nvGrpSpPr>
        <p:grpSpPr>
          <a:xfrm>
            <a:off x="834569" y="1219484"/>
            <a:ext cx="409726" cy="409726"/>
            <a:chOff x="0" y="0"/>
            <a:chExt cx="409725" cy="409725"/>
          </a:xfrm>
        </p:grpSpPr>
        <p:sp>
          <p:nvSpPr>
            <p:cNvPr id="388" name="Circle"/>
            <p:cNvSpPr/>
            <p:nvPr/>
          </p:nvSpPr>
          <p:spPr>
            <a:xfrm>
              <a:off x="18639" y="102565"/>
              <a:ext cx="280795" cy="280795"/>
            </a:xfrm>
            <a:prstGeom prst="ellipse">
              <a:avLst/>
            </a:prstGeom>
            <a:gradFill flip="none" rotWithShape="1">
              <a:gsLst>
                <a:gs pos="0">
                  <a:schemeClr val="accent3"/>
                </a:gs>
                <a:gs pos="100000">
                  <a:srgbClr val="00A7E1"/>
                </a:gs>
              </a:gsLst>
              <a:lin ang="18600000" scaled="0"/>
            </a:gradFill>
            <a:ln w="12700" cap="flat">
              <a:noFill/>
              <a:miter lim="400000"/>
            </a:ln>
            <a:effectLst>
              <a:outerShdw blurRad="12700" dist="25400" dir="5400000" rotWithShape="0">
                <a:srgbClr val="000000">
                  <a:alpha val="41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389" name="Circle"/>
            <p:cNvSpPr/>
            <p:nvPr/>
          </p:nvSpPr>
          <p:spPr>
            <a:xfrm>
              <a:off x="69051" y="155959"/>
              <a:ext cx="179971" cy="174007"/>
            </a:xfrm>
            <a:prstGeom prst="ellipse">
              <a:avLst/>
            </a:prstGeom>
            <a:solidFill>
              <a:srgbClr val="FFFFFF"/>
            </a:solidFill>
            <a:ln w="12700" cap="flat">
              <a:noFill/>
              <a:miter lim="400000"/>
            </a:ln>
            <a:effectLst>
              <a:outerShdw blurRad="12700" dist="22885" dir="5400000" rotWithShape="0">
                <a:srgbClr val="000000">
                  <a:alpha val="40859"/>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390" name="black-check-mark-png-13.png" descr="black-check-mark-png-13.png"/>
            <p:cNvPicPr>
              <a:picLocks noChangeAspect="1"/>
            </p:cNvPicPr>
            <p:nvPr/>
          </p:nvPicPr>
          <p:blipFill>
            <a:blip r:embed="rId5"/>
            <a:stretch>
              <a:fillRect/>
            </a:stretch>
          </p:blipFill>
          <p:spPr>
            <a:xfrm>
              <a:off x="0" y="0"/>
              <a:ext cx="409726" cy="409726"/>
            </a:xfrm>
            <a:prstGeom prst="rect">
              <a:avLst/>
            </a:prstGeom>
            <a:ln w="12700" cap="flat">
              <a:noFill/>
              <a:miter lim="400000"/>
            </a:ln>
            <a:effectLst/>
          </p:spPr>
        </p:pic>
      </p:grpSp>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F37920"/>
      </a:accent1>
      <a:accent2>
        <a:srgbClr val="EB008B"/>
      </a:accent2>
      <a:accent3>
        <a:srgbClr val="5C2F92"/>
      </a:accent3>
      <a:accent4>
        <a:srgbClr val="FDB515"/>
      </a:accent4>
      <a:accent5>
        <a:srgbClr val="8F8F8F"/>
      </a:accent5>
      <a:accent6>
        <a:srgbClr val="6E6E6E"/>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F37920"/>
      </a:accent1>
      <a:accent2>
        <a:srgbClr val="EB008B"/>
      </a:accent2>
      <a:accent3>
        <a:srgbClr val="5C2F92"/>
      </a:accent3>
      <a:accent4>
        <a:srgbClr val="FDB515"/>
      </a:accent4>
      <a:accent5>
        <a:srgbClr val="8F8F8F"/>
      </a:accent5>
      <a:accent6>
        <a:srgbClr val="6E6E6E"/>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970</Words>
  <Application>Microsoft Office PowerPoint</Application>
  <PresentationFormat>On-screen Show (16:9)</PresentationFormat>
  <Paragraphs>140</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PowerPoint Presentation</vt:lpstr>
      <vt:lpstr>Christie  Professional Services </vt:lpstr>
      <vt:lpstr>PowerPoint Presentation</vt:lpstr>
      <vt:lpstr>Who we are </vt:lpstr>
      <vt:lpstr>What sets us apart </vt:lpstr>
      <vt:lpstr>The service you need, right when you need it </vt:lpstr>
      <vt:lpstr>Service programs</vt:lpstr>
      <vt:lpstr>Immediate 24/7/365 service desk support</vt:lpstr>
      <vt:lpstr>Immediate 24/7/365 service desk support</vt:lpstr>
      <vt:lpstr>Onsite field service </vt:lpstr>
      <vt:lpstr>Onsite field service </vt:lpstr>
      <vt:lpstr>Remote monitoring </vt:lpstr>
      <vt:lpstr>Parts service coverage</vt:lpstr>
      <vt:lpstr>Parts coverage programs </vt:lpstr>
      <vt:lpstr>Critical Inventory Logistics (CIL) </vt:lpstr>
      <vt:lpstr>Tailored support services to protect your investment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Sholder, Ashley</cp:lastModifiedBy>
  <cp:revision>2</cp:revision>
  <dcterms:modified xsi:type="dcterms:W3CDTF">2022-02-03T22:57:11Z</dcterms:modified>
</cp:coreProperties>
</file>